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7"/>
    <p:sldMasterId id="2147483678" r:id="rId8"/>
  </p:sldMasterIdLst>
  <p:notesMasterIdLst>
    <p:notesMasterId r:id="rId25"/>
  </p:notesMasterIdLst>
  <p:handoutMasterIdLst>
    <p:handoutMasterId r:id="rId26"/>
  </p:handoutMasterIdLst>
  <p:sldIdLst>
    <p:sldId id="323" r:id="rId9"/>
    <p:sldId id="325" r:id="rId10"/>
    <p:sldId id="326" r:id="rId11"/>
    <p:sldId id="327" r:id="rId12"/>
    <p:sldId id="366" r:id="rId13"/>
    <p:sldId id="328" r:id="rId14"/>
    <p:sldId id="370" r:id="rId15"/>
    <p:sldId id="333" r:id="rId16"/>
    <p:sldId id="324" r:id="rId17"/>
    <p:sldId id="329" r:id="rId18"/>
    <p:sldId id="368" r:id="rId19"/>
    <p:sldId id="332" r:id="rId20"/>
    <p:sldId id="373" r:id="rId21"/>
    <p:sldId id="371" r:id="rId22"/>
    <p:sldId id="372" r:id="rId23"/>
    <p:sldId id="365" r:id="rId24"/>
  </p:sldIdLst>
  <p:sldSz cx="12190413" cy="6858000"/>
  <p:notesSz cx="6858000" cy="9144000"/>
  <p:custDataLst>
    <p:tags r:id="rId27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00"/>
    <a:srgbClr val="990000"/>
    <a:srgbClr val="FFCC00"/>
    <a:srgbClr val="FF66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098" autoAdjust="0"/>
  </p:normalViewPr>
  <p:slideViewPr>
    <p:cSldViewPr showGuides="1">
      <p:cViewPr varScale="1">
        <p:scale>
          <a:sx n="157" d="100"/>
          <a:sy n="157" d="100"/>
        </p:scale>
        <p:origin x="390" y="1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69092-3CB0-499B-9A12-EAFE5B37656D}" type="doc">
      <dgm:prSet loTypeId="urn:microsoft.com/office/officeart/2005/8/layout/b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a-DK"/>
        </a:p>
      </dgm:t>
    </dgm:pt>
    <dgm:pt modelId="{D890402D-C81F-4ED9-AC09-01B3149D8085}">
      <dgm:prSet phldrT="[Tekst]" custT="1"/>
      <dgm:spPr>
        <a:xfrm>
          <a:off x="460858" y="1220"/>
          <a:ext cx="2727038" cy="1172004"/>
        </a:xfrm>
        <a:prstGeom prst="roundRect">
          <a:avLst>
            <a:gd name="adj" fmla="val 10000"/>
          </a:avLst>
        </a:prstGeom>
        <a:solidFill>
          <a:srgbClr val="2F3EE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9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CO2 State-of-the-Art report </a:t>
          </a:r>
          <a:r>
            <a:rPr lang="en-GB" sz="1500" i="1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(finished Jan-21)</a:t>
          </a:r>
          <a:endParaRPr lang="en-GB" sz="1500" i="1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3246FA82-E772-47B1-9BA0-123FC40CDDDD}" type="parTrans" cxnId="{4CFBF481-5912-4A14-A843-62B26B2AF49D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E9738719-A57D-458D-AA4D-A94C920523CF}" type="sibTrans" cxnId="{4CFBF481-5912-4A14-A843-62B26B2AF49D}">
      <dgm:prSet/>
      <dgm:spPr>
        <a:xfrm rot="5440353">
          <a:off x="492567" y="943863"/>
          <a:ext cx="1481061" cy="175800"/>
        </a:xfrm>
        <a:prstGeom prst="rect">
          <a:avLst/>
        </a:prstGeom>
        <a:solidFill>
          <a:srgbClr val="2F3EEA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76636BB5-C3BD-482A-A4B7-B508A54E264A}">
      <dgm:prSet phldrT="[Tekst]"/>
      <dgm:spPr>
        <a:xfrm>
          <a:off x="443473" y="1489009"/>
          <a:ext cx="2727038" cy="1172004"/>
        </a:xfrm>
        <a:prstGeom prst="roundRect">
          <a:avLst>
            <a:gd name="adj" fmla="val 10000"/>
          </a:avLst>
        </a:prstGeom>
        <a:solidFill>
          <a:srgbClr val="2F3EEA">
            <a:hueOff val="-699675"/>
            <a:satOff val="-1086"/>
            <a:lumOff val="-117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DHRTC decision to initiate programme </a:t>
          </a:r>
          <a:endParaRPr lang="en-GB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E8F51A3E-6AA2-48E7-981E-A4CE460C5140}" type="parTrans" cxnId="{2882AE7D-486C-4AFF-8817-EE8B3AE60658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5946E09B-AE57-409A-98B8-A55BE778B9F8}" type="sibTrans" cxnId="{2882AE7D-486C-4AFF-8817-EE8B3AE60658}">
      <dgm:prSet/>
      <dgm:spPr>
        <a:xfrm rot="5381287">
          <a:off x="511976" y="2408868"/>
          <a:ext cx="1442242" cy="175800"/>
        </a:xfrm>
        <a:prstGeom prst="rect">
          <a:avLst/>
        </a:prstGeom>
        <a:solidFill>
          <a:srgbClr val="2F3EEA">
            <a:hueOff val="-816288"/>
            <a:satOff val="-1267"/>
            <a:lumOff val="-137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DF89A744-DF26-4179-A7C5-2056490432FF}">
      <dgm:prSet phldrT="[Tekst]" custT="1"/>
      <dgm:spPr>
        <a:xfrm>
          <a:off x="460858" y="2931231"/>
          <a:ext cx="2727038" cy="1172004"/>
        </a:xfrm>
        <a:prstGeom prst="roundRect">
          <a:avLst>
            <a:gd name="adj" fmla="val 10000"/>
          </a:avLst>
        </a:prstGeom>
        <a:solidFill>
          <a:srgbClr val="2F3EEA">
            <a:hueOff val="-1399350"/>
            <a:satOff val="-2171"/>
            <a:lumOff val="-235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9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DHRTC formulate scope </a:t>
          </a:r>
          <a:endParaRPr lang="en-GB" sz="1500" i="1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273966D4-D9E2-4BDA-A763-87BAEF4D003E}" type="parTrans" cxnId="{4E9895FE-23C1-4B61-A63C-BFB42C09E9C8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60B0154A-8EF2-488D-AE3E-A1334099BCBE}" type="sibTrans" cxnId="{4E9895FE-23C1-4B61-A63C-BFB42C09E9C8}">
      <dgm:prSet/>
      <dgm:spPr>
        <a:xfrm rot="21596663">
          <a:off x="1246556" y="3128368"/>
          <a:ext cx="3319955" cy="175800"/>
        </a:xfrm>
        <a:prstGeom prst="rect">
          <a:avLst/>
        </a:prstGeom>
        <a:solidFill>
          <a:srgbClr val="2F3EEA">
            <a:hueOff val="-1632575"/>
            <a:satOff val="-2533"/>
            <a:lumOff val="-2746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204AE993-A447-461D-A7A7-7128F93B1456}">
      <dgm:prSet phldrT="[Tekst]" custT="1"/>
      <dgm:spPr>
        <a:xfrm>
          <a:off x="3790346" y="2928008"/>
          <a:ext cx="2727038" cy="1172004"/>
        </a:xfrm>
        <a:prstGeom prst="roundRect">
          <a:avLst>
            <a:gd name="adj" fmla="val 10000"/>
          </a:avLst>
        </a:prstGeom>
        <a:solidFill>
          <a:srgbClr val="2F3EEA">
            <a:hueOff val="-2099025"/>
            <a:satOff val="-3257"/>
            <a:lumOff val="-353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7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Framing Session DUC/researchers</a:t>
          </a:r>
        </a:p>
        <a:p>
          <a:r>
            <a:rPr lang="da-DK" sz="17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May 26th</a:t>
          </a:r>
          <a:endParaRPr lang="en-GB" sz="1500" i="1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43FEB233-AEEF-412B-8F87-924FA4C149C8}" type="parTrans" cxnId="{D7F70E4C-13D0-4FCE-876C-A3FF836C4740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60D41E66-CCE3-4346-8929-FE5F1F1B8531}" type="sibTrans" cxnId="{D7F70E4C-13D0-4FCE-876C-A3FF836C4740}">
      <dgm:prSet/>
      <dgm:spPr>
        <a:xfrm rot="16187493">
          <a:off x="3841150" y="2395865"/>
          <a:ext cx="1454962" cy="175800"/>
        </a:xfrm>
        <a:prstGeom prst="rect">
          <a:avLst/>
        </a:prstGeom>
        <a:solidFill>
          <a:srgbClr val="2F3EEA">
            <a:hueOff val="-2448863"/>
            <a:satOff val="-3800"/>
            <a:lumOff val="-411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728CA273-9AA2-4E69-841E-6C28208E09AD}">
      <dgm:prSet phldrT="[Tekst]" custT="1"/>
      <dgm:spPr>
        <a:xfrm>
          <a:off x="3785052" y="1466225"/>
          <a:ext cx="2727038" cy="1172004"/>
        </a:xfrm>
        <a:prstGeom prst="roundRect">
          <a:avLst>
            <a:gd name="adj" fmla="val 10000"/>
          </a:avLst>
        </a:prstGeom>
        <a:solidFill>
          <a:srgbClr val="2F3EEA">
            <a:hueOff val="-2798700"/>
            <a:satOff val="-4342"/>
            <a:lumOff val="-470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7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DHRTC Ideation Session</a:t>
          </a:r>
        </a:p>
      </dgm:t>
    </dgm:pt>
    <dgm:pt modelId="{A45504B6-565A-40CD-9639-8C413A4E8D88}" type="parTrans" cxnId="{4E711C0F-F6A7-4276-9DC8-A967698C70DD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B6195E11-8C3C-44CA-8145-0D2D6A791995}" type="sibTrans" cxnId="{4E711C0F-F6A7-4276-9DC8-A967698C70DD}">
      <dgm:prSet/>
      <dgm:spPr>
        <a:xfrm rot="16200000">
          <a:off x="3836896" y="932472"/>
          <a:ext cx="1458175" cy="175800"/>
        </a:xfrm>
        <a:prstGeom prst="rect">
          <a:avLst/>
        </a:prstGeom>
        <a:solidFill>
          <a:srgbClr val="2F3EEA">
            <a:hueOff val="-3265150"/>
            <a:satOff val="-5066"/>
            <a:lumOff val="-549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71B30026-AE81-4095-B576-19CD1E1FCB80}">
      <dgm:prSet phldrT="[Tekst]" custT="1"/>
      <dgm:spPr>
        <a:xfrm>
          <a:off x="3785052" y="1220"/>
          <a:ext cx="2727038" cy="1172004"/>
        </a:xfrm>
        <a:prstGeom prst="roundRect">
          <a:avLst>
            <a:gd name="adj" fmla="val 10000"/>
          </a:avLst>
        </a:prstGeom>
        <a:solidFill>
          <a:srgbClr val="2F3EEA">
            <a:hueOff val="-3498375"/>
            <a:satOff val="-5428"/>
            <a:lumOff val="-588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7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Deadline for proposals</a:t>
          </a:r>
        </a:p>
        <a:p>
          <a:r>
            <a:rPr lang="da-DK" sz="1700" noProof="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(start August)</a:t>
          </a:r>
          <a:endParaRPr lang="en-GB" sz="1700" noProof="0" dirty="0" smtClean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6B3441AB-67D6-4870-B280-09F5DD6A8A90}" type="parTrans" cxnId="{78FBE685-E4CE-4DDB-AC24-DEBE1A872407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2C2550B8-0DDE-42F6-8B03-917FFE2DD353}" type="sibTrans" cxnId="{78FBE685-E4CE-4DDB-AC24-DEBE1A872407}">
      <dgm:prSet/>
      <dgm:spPr>
        <a:xfrm>
          <a:off x="4570751" y="199969"/>
          <a:ext cx="3362106" cy="175800"/>
        </a:xfrm>
        <a:prstGeom prst="rect">
          <a:avLst/>
        </a:prstGeom>
        <a:solidFill>
          <a:srgbClr val="2F3EEA">
            <a:hueOff val="-4081437"/>
            <a:satOff val="-6333"/>
            <a:lumOff val="-6864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FAC196A1-01ED-4855-AF81-002CC0E65565}">
      <dgm:prSet phldrT="[Tekst]" custT="1"/>
      <dgm:spPr>
        <a:xfrm>
          <a:off x="7156693" y="1220"/>
          <a:ext cx="2727038" cy="1172004"/>
        </a:xfrm>
        <a:prstGeom prst="roundRect">
          <a:avLst>
            <a:gd name="adj" fmla="val 10000"/>
          </a:avLst>
        </a:prstGeom>
        <a:solidFill>
          <a:srgbClr val="2F3EEA">
            <a:hueOff val="-4198050"/>
            <a:satOff val="-6513"/>
            <a:lumOff val="-706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7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Project Selection </a:t>
          </a:r>
          <a:r>
            <a:rPr lang="en-GB" sz="1500" i="1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(tentative end September)</a:t>
          </a:r>
          <a:endParaRPr lang="en-GB" sz="1500" i="1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856B43B0-D991-4117-8415-6ADB943F69C6}" type="parTrans" cxnId="{B8063E35-03BC-4A57-969B-DED034EAD656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982CD539-E30A-4B75-9BDB-AAB84A7A3E97}" type="sibTrans" cxnId="{B8063E35-03BC-4A57-969B-DED034EAD656}">
      <dgm:prSet/>
      <dgm:spPr>
        <a:xfrm rot="5400000">
          <a:off x="7208537" y="932472"/>
          <a:ext cx="1458175" cy="175800"/>
        </a:xfrm>
        <a:prstGeom prst="rect">
          <a:avLst/>
        </a:prstGeom>
        <a:solidFill>
          <a:srgbClr val="2F3EEA">
            <a:hueOff val="-4897725"/>
            <a:satOff val="-7599"/>
            <a:lumOff val="-8237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435C2365-233D-4A33-94CF-6B9398C8B063}">
      <dgm:prSet phldrT="[Tekst]" custT="1"/>
      <dgm:spPr>
        <a:xfrm>
          <a:off x="7156693" y="1466225"/>
          <a:ext cx="2727038" cy="1172004"/>
        </a:xfrm>
        <a:prstGeom prst="roundRect">
          <a:avLst>
            <a:gd name="adj" fmla="val 10000"/>
          </a:avLst>
        </a:prstGeom>
        <a:solidFill>
          <a:srgbClr val="2F3EEA">
            <a:hueOff val="-4897725"/>
            <a:satOff val="-7599"/>
            <a:lumOff val="-823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7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Research Initiation </a:t>
          </a:r>
          <a:r>
            <a:rPr lang="en-GB" sz="1500" i="1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(tentative Q4-21)</a:t>
          </a:r>
          <a:endParaRPr lang="en-GB" sz="1500" i="1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987F13DE-16FC-4EB5-9B20-497639AD70DF}" type="parTrans" cxnId="{6B75D583-2847-4D6D-9706-255955FA3C77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60268BCB-04AB-4010-9E67-AD73DD763C26}" type="sibTrans" cxnId="{6B75D583-2847-4D6D-9706-255955FA3C77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28E2B5C3-5378-4DA5-8604-4978551A2997}" type="pres">
      <dgm:prSet presAssocID="{62369092-3CB0-499B-9A12-EAFE5B37656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09E7510-BB8C-4DD2-B97A-A038C5D60168}" type="pres">
      <dgm:prSet presAssocID="{D890402D-C81F-4ED9-AC09-01B3149D8085}" presName="compNode" presStyleCnt="0"/>
      <dgm:spPr/>
    </dgm:pt>
    <dgm:pt modelId="{F2C42C2D-59CB-494A-B2AE-28E7F0B7004E}" type="pres">
      <dgm:prSet presAssocID="{D890402D-C81F-4ED9-AC09-01B3149D8085}" presName="dummyConnPt" presStyleCnt="0"/>
      <dgm:spPr/>
    </dgm:pt>
    <dgm:pt modelId="{A54C3D61-E123-4CBF-9825-41EE6291E87D}" type="pres">
      <dgm:prSet presAssocID="{D890402D-C81F-4ED9-AC09-01B3149D8085}" presName="node" presStyleLbl="node1" presStyleIdx="0" presStyleCnt="8" custScaleX="139609" custLinFactNeighborX="242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2364335-035C-4A63-B413-90EAB9AC875D}" type="pres">
      <dgm:prSet presAssocID="{E9738719-A57D-458D-AA4D-A94C920523CF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C0C65779-4106-46DD-96B2-57C1DDD3EC66}" type="pres">
      <dgm:prSet presAssocID="{76636BB5-C3BD-482A-A4B7-B508A54E264A}" presName="compNode" presStyleCnt="0"/>
      <dgm:spPr/>
    </dgm:pt>
    <dgm:pt modelId="{F9B2E989-02B9-4219-948F-DF9135218687}" type="pres">
      <dgm:prSet presAssocID="{76636BB5-C3BD-482A-A4B7-B508A54E264A}" presName="dummyConnPt" presStyleCnt="0"/>
      <dgm:spPr/>
    </dgm:pt>
    <dgm:pt modelId="{625B43B0-A1ED-4E53-A327-5EE53A67D202}" type="pres">
      <dgm:prSet presAssocID="{76636BB5-C3BD-482A-A4B7-B508A54E264A}" presName="node" presStyleLbl="node1" presStyleIdx="1" presStyleCnt="8" custScaleX="139609" custLinFactNeighborX="1539" custLinFactNeighborY="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EDBDD-8800-4AF0-817A-588564A05659}" type="pres">
      <dgm:prSet presAssocID="{5946E09B-AE57-409A-98B8-A55BE778B9F8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81EB883B-44F7-4F10-9634-D15BCF7D3523}" type="pres">
      <dgm:prSet presAssocID="{DF89A744-DF26-4179-A7C5-2056490432FF}" presName="compNode" presStyleCnt="0"/>
      <dgm:spPr/>
    </dgm:pt>
    <dgm:pt modelId="{7A7A3E5D-8B44-4470-ABDA-67BD133206F4}" type="pres">
      <dgm:prSet presAssocID="{DF89A744-DF26-4179-A7C5-2056490432FF}" presName="dummyConnPt" presStyleCnt="0"/>
      <dgm:spPr/>
    </dgm:pt>
    <dgm:pt modelId="{A8878A4A-B52A-4D86-B98C-656A48B00D61}" type="pres">
      <dgm:prSet presAssocID="{DF89A744-DF26-4179-A7C5-2056490432FF}" presName="node" presStyleLbl="node1" presStyleIdx="2" presStyleCnt="8" custScaleX="139609" custLinFactNeighborX="242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3590503-4C7C-44F4-A7AF-199A38BC484E}" type="pres">
      <dgm:prSet presAssocID="{60B0154A-8EF2-488D-AE3E-A1334099BCBE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3756BAD3-6546-4AB6-975C-CD4E3D6C022D}" type="pres">
      <dgm:prSet presAssocID="{204AE993-A447-461D-A7A7-7128F93B1456}" presName="compNode" presStyleCnt="0"/>
      <dgm:spPr/>
    </dgm:pt>
    <dgm:pt modelId="{94F27758-28A8-4CAC-9C01-D7DD17CE50F4}" type="pres">
      <dgm:prSet presAssocID="{204AE993-A447-461D-A7A7-7128F93B1456}" presName="dummyConnPt" presStyleCnt="0"/>
      <dgm:spPr/>
    </dgm:pt>
    <dgm:pt modelId="{A58971E8-B953-4B8C-8AF6-D3E5B1294AB7}" type="pres">
      <dgm:prSet presAssocID="{204AE993-A447-461D-A7A7-7128F93B1456}" presName="node" presStyleLbl="node1" presStyleIdx="3" presStyleCnt="8" custScaleX="139609" custLinFactNeighborX="271" custLinFactNeighborY="-27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3FD561D-F1ED-4959-9228-D481E145B604}" type="pres">
      <dgm:prSet presAssocID="{60D41E66-CCE3-4346-8929-FE5F1F1B8531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E1E4777E-DC51-4E3C-8FD6-14391BFF4E6E}" type="pres">
      <dgm:prSet presAssocID="{728CA273-9AA2-4E69-841E-6C28208E09AD}" presName="compNode" presStyleCnt="0"/>
      <dgm:spPr/>
    </dgm:pt>
    <dgm:pt modelId="{C6CB4FD1-53C5-454A-85DE-5165CB8ECF13}" type="pres">
      <dgm:prSet presAssocID="{728CA273-9AA2-4E69-841E-6C28208E09AD}" presName="dummyConnPt" presStyleCnt="0"/>
      <dgm:spPr/>
    </dgm:pt>
    <dgm:pt modelId="{62729F83-1166-4491-BB33-BDA65FF612CD}" type="pres">
      <dgm:prSet presAssocID="{728CA273-9AA2-4E69-841E-6C28208E09AD}" presName="node" presStyleLbl="node1" presStyleIdx="4" presStyleCnt="8" custScaleX="13960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0B9071A-AE6A-4862-BEF5-316FC44BD5C1}" type="pres">
      <dgm:prSet presAssocID="{B6195E11-8C3C-44CA-8145-0D2D6A791995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65CEC805-D8AA-4654-97D9-677A48368206}" type="pres">
      <dgm:prSet presAssocID="{71B30026-AE81-4095-B576-19CD1E1FCB80}" presName="compNode" presStyleCnt="0"/>
      <dgm:spPr/>
    </dgm:pt>
    <dgm:pt modelId="{E1D2672A-09D1-4EB7-A5E7-446B4B6A7DA0}" type="pres">
      <dgm:prSet presAssocID="{71B30026-AE81-4095-B576-19CD1E1FCB80}" presName="dummyConnPt" presStyleCnt="0"/>
      <dgm:spPr/>
    </dgm:pt>
    <dgm:pt modelId="{5A90052D-71C2-4735-9180-1B6EBF8ED921}" type="pres">
      <dgm:prSet presAssocID="{71B30026-AE81-4095-B576-19CD1E1FCB80}" presName="node" presStyleLbl="node1" presStyleIdx="5" presStyleCnt="8" custScaleX="13960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C6B095E-3EB2-4445-A77D-4A51E044A54A}" type="pres">
      <dgm:prSet presAssocID="{2C2550B8-0DDE-42F6-8B03-917FFE2DD353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4140F966-F6B8-416A-B5EC-FA7ACE84C779}" type="pres">
      <dgm:prSet presAssocID="{FAC196A1-01ED-4855-AF81-002CC0E65565}" presName="compNode" presStyleCnt="0"/>
      <dgm:spPr/>
    </dgm:pt>
    <dgm:pt modelId="{A4E0D5CD-D8CC-409A-BB80-52FE05753CBA}" type="pres">
      <dgm:prSet presAssocID="{FAC196A1-01ED-4855-AF81-002CC0E65565}" presName="dummyConnPt" presStyleCnt="0"/>
      <dgm:spPr/>
    </dgm:pt>
    <dgm:pt modelId="{0EEA0E25-B964-4311-B058-6583D4218BCF}" type="pres">
      <dgm:prSet presAssocID="{FAC196A1-01ED-4855-AF81-002CC0E65565}" presName="node" presStyleLbl="node1" presStyleIdx="6" presStyleCnt="8" custScaleX="13960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2569BAB-E5EE-423C-8848-B451DA17348F}" type="pres">
      <dgm:prSet presAssocID="{982CD539-E30A-4B75-9BDB-AAB84A7A3E97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E87F5F6C-8478-4EAD-83A4-71B611FCC4BF}" type="pres">
      <dgm:prSet presAssocID="{435C2365-233D-4A33-94CF-6B9398C8B063}" presName="compNode" presStyleCnt="0"/>
      <dgm:spPr/>
    </dgm:pt>
    <dgm:pt modelId="{5D95D842-71C3-4F33-9356-A9BF067FB626}" type="pres">
      <dgm:prSet presAssocID="{435C2365-233D-4A33-94CF-6B9398C8B063}" presName="dummyConnPt" presStyleCnt="0"/>
      <dgm:spPr/>
    </dgm:pt>
    <dgm:pt modelId="{74B7F4D9-4E25-4896-AAC0-050AA7422DF1}" type="pres">
      <dgm:prSet presAssocID="{435C2365-233D-4A33-94CF-6B9398C8B063}" presName="node" presStyleLbl="node1" presStyleIdx="7" presStyleCnt="8" custScaleX="13960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8A342D7-2798-410B-9DFD-B89FF519C0E9}" type="presOf" srcId="{71B30026-AE81-4095-B576-19CD1E1FCB80}" destId="{5A90052D-71C2-4735-9180-1B6EBF8ED921}" srcOrd="0" destOrd="0" presId="urn:microsoft.com/office/officeart/2005/8/layout/bProcess4"/>
    <dgm:cxn modelId="{AB951AED-6277-4CCA-B314-68184FA6EDEE}" type="presOf" srcId="{76636BB5-C3BD-482A-A4B7-B508A54E264A}" destId="{625B43B0-A1ED-4E53-A327-5EE53A67D202}" srcOrd="0" destOrd="0" presId="urn:microsoft.com/office/officeart/2005/8/layout/bProcess4"/>
    <dgm:cxn modelId="{CB9B944D-A902-4B7F-863D-B5865D0C8973}" type="presOf" srcId="{DF89A744-DF26-4179-A7C5-2056490432FF}" destId="{A8878A4A-B52A-4D86-B98C-656A48B00D61}" srcOrd="0" destOrd="0" presId="urn:microsoft.com/office/officeart/2005/8/layout/bProcess4"/>
    <dgm:cxn modelId="{6B75D583-2847-4D6D-9706-255955FA3C77}" srcId="{62369092-3CB0-499B-9A12-EAFE5B37656D}" destId="{435C2365-233D-4A33-94CF-6B9398C8B063}" srcOrd="7" destOrd="0" parTransId="{987F13DE-16FC-4EB5-9B20-497639AD70DF}" sibTransId="{60268BCB-04AB-4010-9E67-AD73DD763C26}"/>
    <dgm:cxn modelId="{213EC1C4-8EAF-4785-90C7-A1FB9F58839E}" type="presOf" srcId="{E9738719-A57D-458D-AA4D-A94C920523CF}" destId="{32364335-035C-4A63-B413-90EAB9AC875D}" srcOrd="0" destOrd="0" presId="urn:microsoft.com/office/officeart/2005/8/layout/bProcess4"/>
    <dgm:cxn modelId="{4CFBF481-5912-4A14-A843-62B26B2AF49D}" srcId="{62369092-3CB0-499B-9A12-EAFE5B37656D}" destId="{D890402D-C81F-4ED9-AC09-01B3149D8085}" srcOrd="0" destOrd="0" parTransId="{3246FA82-E772-47B1-9BA0-123FC40CDDDD}" sibTransId="{E9738719-A57D-458D-AA4D-A94C920523CF}"/>
    <dgm:cxn modelId="{2882AE7D-486C-4AFF-8817-EE8B3AE60658}" srcId="{62369092-3CB0-499B-9A12-EAFE5B37656D}" destId="{76636BB5-C3BD-482A-A4B7-B508A54E264A}" srcOrd="1" destOrd="0" parTransId="{E8F51A3E-6AA2-48E7-981E-A4CE460C5140}" sibTransId="{5946E09B-AE57-409A-98B8-A55BE778B9F8}"/>
    <dgm:cxn modelId="{D3F8FA4D-D5DF-4595-B7A0-A0D586B9658E}" type="presOf" srcId="{204AE993-A447-461D-A7A7-7128F93B1456}" destId="{A58971E8-B953-4B8C-8AF6-D3E5B1294AB7}" srcOrd="0" destOrd="0" presId="urn:microsoft.com/office/officeart/2005/8/layout/bProcess4"/>
    <dgm:cxn modelId="{604AA8DA-1681-49EA-8BAA-9109CB1AC8EA}" type="presOf" srcId="{62369092-3CB0-499B-9A12-EAFE5B37656D}" destId="{28E2B5C3-5378-4DA5-8604-4978551A2997}" srcOrd="0" destOrd="0" presId="urn:microsoft.com/office/officeart/2005/8/layout/bProcess4"/>
    <dgm:cxn modelId="{50D71CD6-F025-47DD-A1C2-5E00BC1CF34E}" type="presOf" srcId="{728CA273-9AA2-4E69-841E-6C28208E09AD}" destId="{62729F83-1166-4491-BB33-BDA65FF612CD}" srcOrd="0" destOrd="0" presId="urn:microsoft.com/office/officeart/2005/8/layout/bProcess4"/>
    <dgm:cxn modelId="{C6A0C957-249B-45D6-8CA5-0913D88C96E1}" type="presOf" srcId="{D890402D-C81F-4ED9-AC09-01B3149D8085}" destId="{A54C3D61-E123-4CBF-9825-41EE6291E87D}" srcOrd="0" destOrd="0" presId="urn:microsoft.com/office/officeart/2005/8/layout/bProcess4"/>
    <dgm:cxn modelId="{9F6DCEA1-2945-4295-AC24-1EFE906D04C9}" type="presOf" srcId="{60D41E66-CCE3-4346-8929-FE5F1F1B8531}" destId="{93FD561D-F1ED-4959-9228-D481E145B604}" srcOrd="0" destOrd="0" presId="urn:microsoft.com/office/officeart/2005/8/layout/bProcess4"/>
    <dgm:cxn modelId="{D7F70E4C-13D0-4FCE-876C-A3FF836C4740}" srcId="{62369092-3CB0-499B-9A12-EAFE5B37656D}" destId="{204AE993-A447-461D-A7A7-7128F93B1456}" srcOrd="3" destOrd="0" parTransId="{43FEB233-AEEF-412B-8F87-924FA4C149C8}" sibTransId="{60D41E66-CCE3-4346-8929-FE5F1F1B8531}"/>
    <dgm:cxn modelId="{4E711C0F-F6A7-4276-9DC8-A967698C70DD}" srcId="{62369092-3CB0-499B-9A12-EAFE5B37656D}" destId="{728CA273-9AA2-4E69-841E-6C28208E09AD}" srcOrd="4" destOrd="0" parTransId="{A45504B6-565A-40CD-9639-8C413A4E8D88}" sibTransId="{B6195E11-8C3C-44CA-8145-0D2D6A791995}"/>
    <dgm:cxn modelId="{7897B1D9-EE38-4BD2-9C0D-BF154283DECD}" type="presOf" srcId="{435C2365-233D-4A33-94CF-6B9398C8B063}" destId="{74B7F4D9-4E25-4896-AAC0-050AA7422DF1}" srcOrd="0" destOrd="0" presId="urn:microsoft.com/office/officeart/2005/8/layout/bProcess4"/>
    <dgm:cxn modelId="{1ECFF73D-5262-4A65-804E-B69AC1458000}" type="presOf" srcId="{5946E09B-AE57-409A-98B8-A55BE778B9F8}" destId="{47AEDBDD-8800-4AF0-817A-588564A05659}" srcOrd="0" destOrd="0" presId="urn:microsoft.com/office/officeart/2005/8/layout/bProcess4"/>
    <dgm:cxn modelId="{BCA7C57E-022C-4565-B608-4B8BFF5B8AD4}" type="presOf" srcId="{982CD539-E30A-4B75-9BDB-AAB84A7A3E97}" destId="{B2569BAB-E5EE-423C-8848-B451DA17348F}" srcOrd="0" destOrd="0" presId="urn:microsoft.com/office/officeart/2005/8/layout/bProcess4"/>
    <dgm:cxn modelId="{06989438-3005-4D7C-BF4C-EB7DA3299BCE}" type="presOf" srcId="{B6195E11-8C3C-44CA-8145-0D2D6A791995}" destId="{10B9071A-AE6A-4862-BEF5-316FC44BD5C1}" srcOrd="0" destOrd="0" presId="urn:microsoft.com/office/officeart/2005/8/layout/bProcess4"/>
    <dgm:cxn modelId="{78FBE685-E4CE-4DDB-AC24-DEBE1A872407}" srcId="{62369092-3CB0-499B-9A12-EAFE5B37656D}" destId="{71B30026-AE81-4095-B576-19CD1E1FCB80}" srcOrd="5" destOrd="0" parTransId="{6B3441AB-67D6-4870-B280-09F5DD6A8A90}" sibTransId="{2C2550B8-0DDE-42F6-8B03-917FFE2DD353}"/>
    <dgm:cxn modelId="{35548AAA-D975-4915-A62E-217942596110}" type="presOf" srcId="{FAC196A1-01ED-4855-AF81-002CC0E65565}" destId="{0EEA0E25-B964-4311-B058-6583D4218BCF}" srcOrd="0" destOrd="0" presId="urn:microsoft.com/office/officeart/2005/8/layout/bProcess4"/>
    <dgm:cxn modelId="{B8063E35-03BC-4A57-969B-DED034EAD656}" srcId="{62369092-3CB0-499B-9A12-EAFE5B37656D}" destId="{FAC196A1-01ED-4855-AF81-002CC0E65565}" srcOrd="6" destOrd="0" parTransId="{856B43B0-D991-4117-8415-6ADB943F69C6}" sibTransId="{982CD539-E30A-4B75-9BDB-AAB84A7A3E97}"/>
    <dgm:cxn modelId="{E3EA4345-FA16-4A71-8405-614F5444332E}" type="presOf" srcId="{60B0154A-8EF2-488D-AE3E-A1334099BCBE}" destId="{73590503-4C7C-44F4-A7AF-199A38BC484E}" srcOrd="0" destOrd="0" presId="urn:microsoft.com/office/officeart/2005/8/layout/bProcess4"/>
    <dgm:cxn modelId="{722782F0-EF60-4ACB-A527-F3999EE1E154}" type="presOf" srcId="{2C2550B8-0DDE-42F6-8B03-917FFE2DD353}" destId="{7C6B095E-3EB2-4445-A77D-4A51E044A54A}" srcOrd="0" destOrd="0" presId="urn:microsoft.com/office/officeart/2005/8/layout/bProcess4"/>
    <dgm:cxn modelId="{4E9895FE-23C1-4B61-A63C-BFB42C09E9C8}" srcId="{62369092-3CB0-499B-9A12-EAFE5B37656D}" destId="{DF89A744-DF26-4179-A7C5-2056490432FF}" srcOrd="2" destOrd="0" parTransId="{273966D4-D9E2-4BDA-A763-87BAEF4D003E}" sibTransId="{60B0154A-8EF2-488D-AE3E-A1334099BCBE}"/>
    <dgm:cxn modelId="{6A35A710-A35C-4030-BA80-C6F31072A1DA}" type="presParOf" srcId="{28E2B5C3-5378-4DA5-8604-4978551A2997}" destId="{009E7510-BB8C-4DD2-B97A-A038C5D60168}" srcOrd="0" destOrd="0" presId="urn:microsoft.com/office/officeart/2005/8/layout/bProcess4"/>
    <dgm:cxn modelId="{37A52DE5-81C8-4268-8D84-E39273CFC0A5}" type="presParOf" srcId="{009E7510-BB8C-4DD2-B97A-A038C5D60168}" destId="{F2C42C2D-59CB-494A-B2AE-28E7F0B7004E}" srcOrd="0" destOrd="0" presId="urn:microsoft.com/office/officeart/2005/8/layout/bProcess4"/>
    <dgm:cxn modelId="{401B83D6-E4DA-4242-ADC8-EC5952B5C7BF}" type="presParOf" srcId="{009E7510-BB8C-4DD2-B97A-A038C5D60168}" destId="{A54C3D61-E123-4CBF-9825-41EE6291E87D}" srcOrd="1" destOrd="0" presId="urn:microsoft.com/office/officeart/2005/8/layout/bProcess4"/>
    <dgm:cxn modelId="{84D473FC-67B1-433D-AE6E-1128598F651E}" type="presParOf" srcId="{28E2B5C3-5378-4DA5-8604-4978551A2997}" destId="{32364335-035C-4A63-B413-90EAB9AC875D}" srcOrd="1" destOrd="0" presId="urn:microsoft.com/office/officeart/2005/8/layout/bProcess4"/>
    <dgm:cxn modelId="{829CFF5F-7031-4589-BEFA-D266B0CFA6E4}" type="presParOf" srcId="{28E2B5C3-5378-4DA5-8604-4978551A2997}" destId="{C0C65779-4106-46DD-96B2-57C1DDD3EC66}" srcOrd="2" destOrd="0" presId="urn:microsoft.com/office/officeart/2005/8/layout/bProcess4"/>
    <dgm:cxn modelId="{98625AEB-643F-4BA6-98DB-5E6970CD7F19}" type="presParOf" srcId="{C0C65779-4106-46DD-96B2-57C1DDD3EC66}" destId="{F9B2E989-02B9-4219-948F-DF9135218687}" srcOrd="0" destOrd="0" presId="urn:microsoft.com/office/officeart/2005/8/layout/bProcess4"/>
    <dgm:cxn modelId="{1E37F967-A83B-45E6-BD55-54DAFF11AD07}" type="presParOf" srcId="{C0C65779-4106-46DD-96B2-57C1DDD3EC66}" destId="{625B43B0-A1ED-4E53-A327-5EE53A67D202}" srcOrd="1" destOrd="0" presId="urn:microsoft.com/office/officeart/2005/8/layout/bProcess4"/>
    <dgm:cxn modelId="{56CECA14-E0DE-4B09-B5FE-1298DB5B7A8F}" type="presParOf" srcId="{28E2B5C3-5378-4DA5-8604-4978551A2997}" destId="{47AEDBDD-8800-4AF0-817A-588564A05659}" srcOrd="3" destOrd="0" presId="urn:microsoft.com/office/officeart/2005/8/layout/bProcess4"/>
    <dgm:cxn modelId="{EFAD9AA5-42A9-490F-8BD6-964BA869D450}" type="presParOf" srcId="{28E2B5C3-5378-4DA5-8604-4978551A2997}" destId="{81EB883B-44F7-4F10-9634-D15BCF7D3523}" srcOrd="4" destOrd="0" presId="urn:microsoft.com/office/officeart/2005/8/layout/bProcess4"/>
    <dgm:cxn modelId="{DB56AD32-5908-4072-96E1-9DE16A6A3576}" type="presParOf" srcId="{81EB883B-44F7-4F10-9634-D15BCF7D3523}" destId="{7A7A3E5D-8B44-4470-ABDA-67BD133206F4}" srcOrd="0" destOrd="0" presId="urn:microsoft.com/office/officeart/2005/8/layout/bProcess4"/>
    <dgm:cxn modelId="{393250F2-7017-40B4-93DE-EEC87B452DE6}" type="presParOf" srcId="{81EB883B-44F7-4F10-9634-D15BCF7D3523}" destId="{A8878A4A-B52A-4D86-B98C-656A48B00D61}" srcOrd="1" destOrd="0" presId="urn:microsoft.com/office/officeart/2005/8/layout/bProcess4"/>
    <dgm:cxn modelId="{2CC9E5BC-1745-4472-BB9D-67A9BE486D23}" type="presParOf" srcId="{28E2B5C3-5378-4DA5-8604-4978551A2997}" destId="{73590503-4C7C-44F4-A7AF-199A38BC484E}" srcOrd="5" destOrd="0" presId="urn:microsoft.com/office/officeart/2005/8/layout/bProcess4"/>
    <dgm:cxn modelId="{3161A2B9-8B33-4B54-8142-5DA209A67D33}" type="presParOf" srcId="{28E2B5C3-5378-4DA5-8604-4978551A2997}" destId="{3756BAD3-6546-4AB6-975C-CD4E3D6C022D}" srcOrd="6" destOrd="0" presId="urn:microsoft.com/office/officeart/2005/8/layout/bProcess4"/>
    <dgm:cxn modelId="{595842CB-D3A8-4E14-8CAC-41C35DEEB74A}" type="presParOf" srcId="{3756BAD3-6546-4AB6-975C-CD4E3D6C022D}" destId="{94F27758-28A8-4CAC-9C01-D7DD17CE50F4}" srcOrd="0" destOrd="0" presId="urn:microsoft.com/office/officeart/2005/8/layout/bProcess4"/>
    <dgm:cxn modelId="{F338098F-32EE-421D-A9CD-6E617D575386}" type="presParOf" srcId="{3756BAD3-6546-4AB6-975C-CD4E3D6C022D}" destId="{A58971E8-B953-4B8C-8AF6-D3E5B1294AB7}" srcOrd="1" destOrd="0" presId="urn:microsoft.com/office/officeart/2005/8/layout/bProcess4"/>
    <dgm:cxn modelId="{DF207E3F-7F92-4D46-8740-1980B671D9CD}" type="presParOf" srcId="{28E2B5C3-5378-4DA5-8604-4978551A2997}" destId="{93FD561D-F1ED-4959-9228-D481E145B604}" srcOrd="7" destOrd="0" presId="urn:microsoft.com/office/officeart/2005/8/layout/bProcess4"/>
    <dgm:cxn modelId="{769D8BC7-59A1-4C6F-94B9-AB06658F4FC1}" type="presParOf" srcId="{28E2B5C3-5378-4DA5-8604-4978551A2997}" destId="{E1E4777E-DC51-4E3C-8FD6-14391BFF4E6E}" srcOrd="8" destOrd="0" presId="urn:microsoft.com/office/officeart/2005/8/layout/bProcess4"/>
    <dgm:cxn modelId="{6A2AD5BF-D02E-4034-B2ED-BDDF1C1B3B0D}" type="presParOf" srcId="{E1E4777E-DC51-4E3C-8FD6-14391BFF4E6E}" destId="{C6CB4FD1-53C5-454A-85DE-5165CB8ECF13}" srcOrd="0" destOrd="0" presId="urn:microsoft.com/office/officeart/2005/8/layout/bProcess4"/>
    <dgm:cxn modelId="{74028E7F-47E3-4EC3-A256-57AC6DB588E0}" type="presParOf" srcId="{E1E4777E-DC51-4E3C-8FD6-14391BFF4E6E}" destId="{62729F83-1166-4491-BB33-BDA65FF612CD}" srcOrd="1" destOrd="0" presId="urn:microsoft.com/office/officeart/2005/8/layout/bProcess4"/>
    <dgm:cxn modelId="{ADA1AF37-78C5-42EF-AF11-BD79F0B61E76}" type="presParOf" srcId="{28E2B5C3-5378-4DA5-8604-4978551A2997}" destId="{10B9071A-AE6A-4862-BEF5-316FC44BD5C1}" srcOrd="9" destOrd="0" presId="urn:microsoft.com/office/officeart/2005/8/layout/bProcess4"/>
    <dgm:cxn modelId="{33B486E0-8796-4E76-90F8-7B617FB7C3D0}" type="presParOf" srcId="{28E2B5C3-5378-4DA5-8604-4978551A2997}" destId="{65CEC805-D8AA-4654-97D9-677A48368206}" srcOrd="10" destOrd="0" presId="urn:microsoft.com/office/officeart/2005/8/layout/bProcess4"/>
    <dgm:cxn modelId="{C7CB6B85-9029-4074-A514-0A40A4C033AE}" type="presParOf" srcId="{65CEC805-D8AA-4654-97D9-677A48368206}" destId="{E1D2672A-09D1-4EB7-A5E7-446B4B6A7DA0}" srcOrd="0" destOrd="0" presId="urn:microsoft.com/office/officeart/2005/8/layout/bProcess4"/>
    <dgm:cxn modelId="{3B89E9B9-5F2A-47B5-9563-5545BDE4E3B9}" type="presParOf" srcId="{65CEC805-D8AA-4654-97D9-677A48368206}" destId="{5A90052D-71C2-4735-9180-1B6EBF8ED921}" srcOrd="1" destOrd="0" presId="urn:microsoft.com/office/officeart/2005/8/layout/bProcess4"/>
    <dgm:cxn modelId="{C049FDBE-CBA3-48CD-B5FC-98BDBC4DAD8D}" type="presParOf" srcId="{28E2B5C3-5378-4DA5-8604-4978551A2997}" destId="{7C6B095E-3EB2-4445-A77D-4A51E044A54A}" srcOrd="11" destOrd="0" presId="urn:microsoft.com/office/officeart/2005/8/layout/bProcess4"/>
    <dgm:cxn modelId="{92454120-829B-4CA7-9987-17A95FEC94B8}" type="presParOf" srcId="{28E2B5C3-5378-4DA5-8604-4978551A2997}" destId="{4140F966-F6B8-416A-B5EC-FA7ACE84C779}" srcOrd="12" destOrd="0" presId="urn:microsoft.com/office/officeart/2005/8/layout/bProcess4"/>
    <dgm:cxn modelId="{D4349745-302F-4F24-8912-B60F9D5FAB44}" type="presParOf" srcId="{4140F966-F6B8-416A-B5EC-FA7ACE84C779}" destId="{A4E0D5CD-D8CC-409A-BB80-52FE05753CBA}" srcOrd="0" destOrd="0" presId="urn:microsoft.com/office/officeart/2005/8/layout/bProcess4"/>
    <dgm:cxn modelId="{2F154564-6714-4D0A-86C7-A9FC7AA80E8E}" type="presParOf" srcId="{4140F966-F6B8-416A-B5EC-FA7ACE84C779}" destId="{0EEA0E25-B964-4311-B058-6583D4218BCF}" srcOrd="1" destOrd="0" presId="urn:microsoft.com/office/officeart/2005/8/layout/bProcess4"/>
    <dgm:cxn modelId="{D5E394AF-9D6D-42EC-9828-CF302ED52131}" type="presParOf" srcId="{28E2B5C3-5378-4DA5-8604-4978551A2997}" destId="{B2569BAB-E5EE-423C-8848-B451DA17348F}" srcOrd="13" destOrd="0" presId="urn:microsoft.com/office/officeart/2005/8/layout/bProcess4"/>
    <dgm:cxn modelId="{430F7641-119C-43DA-8D64-1335C8003FEF}" type="presParOf" srcId="{28E2B5C3-5378-4DA5-8604-4978551A2997}" destId="{E87F5F6C-8478-4EAD-83A4-71B611FCC4BF}" srcOrd="14" destOrd="0" presId="urn:microsoft.com/office/officeart/2005/8/layout/bProcess4"/>
    <dgm:cxn modelId="{1D99810E-BAB6-4DF8-9D84-FB46B05E55B6}" type="presParOf" srcId="{E87F5F6C-8478-4EAD-83A4-71B611FCC4BF}" destId="{5D95D842-71C3-4F33-9356-A9BF067FB626}" srcOrd="0" destOrd="0" presId="urn:microsoft.com/office/officeart/2005/8/layout/bProcess4"/>
    <dgm:cxn modelId="{BD5669C4-3950-445D-96E6-FB053A60FDBA}" type="presParOf" srcId="{E87F5F6C-8478-4EAD-83A4-71B611FCC4BF}" destId="{74B7F4D9-4E25-4896-AAC0-050AA7422DF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EFCA6-9C02-4CB6-98A3-E5C037FBB6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46DC561-E235-485A-998B-D6A7D61455FD}">
      <dgm:prSet phldrT="[Tekst]" custT="1"/>
      <dgm:spPr>
        <a:xfrm>
          <a:off x="755962" y="444898"/>
          <a:ext cx="2119498" cy="821192"/>
        </a:xfrm>
        <a:prstGeom prst="rect">
          <a:avLst/>
        </a:prstGeom>
        <a:solidFill>
          <a:srgbClr val="FFFFFF"/>
        </a:solidFill>
        <a:ln w="25400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r>
            <a:rPr lang="en-GB" sz="20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Is Chalk suitable for CO</a:t>
          </a:r>
          <a:r>
            <a:rPr lang="en-GB" sz="2000" baseline="-250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2</a:t>
          </a:r>
          <a:r>
            <a:rPr lang="en-GB" sz="20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 Storage? </a:t>
          </a:r>
          <a:endParaRPr lang="en-GB" sz="1500" i="1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D1301A77-E83D-4234-92E8-4B61E48C9E03}" type="parTrans" cxnId="{F92BBEFF-9905-4340-937B-93F2EB90FA6B}">
      <dgm:prSet/>
      <dgm:spPr/>
      <dgm:t>
        <a:bodyPr/>
        <a:lstStyle/>
        <a:p>
          <a:endParaRPr lang="da-DK"/>
        </a:p>
      </dgm:t>
    </dgm:pt>
    <dgm:pt modelId="{2783E446-44B2-4AF0-A06E-6147182A3C11}" type="sibTrans" cxnId="{F92BBEFF-9905-4340-937B-93F2EB90FA6B}">
      <dgm:prSet/>
      <dgm:spPr/>
      <dgm:t>
        <a:bodyPr/>
        <a:lstStyle/>
        <a:p>
          <a:endParaRPr lang="da-DK"/>
        </a:p>
      </dgm:t>
    </dgm:pt>
    <dgm:pt modelId="{09BB80A3-9974-4C9E-9917-AC87F64DF6D6}">
      <dgm:prSet phldrT="[Tekst]"/>
      <dgm:spPr>
        <a:xfrm>
          <a:off x="875" y="1610991"/>
          <a:ext cx="1642385" cy="821192"/>
        </a:xfrm>
        <a:prstGeom prst="rect">
          <a:avLst/>
        </a:prstGeom>
        <a:solidFill>
          <a:srgbClr val="99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a-DK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No</a:t>
          </a:r>
        </a:p>
        <a:p>
          <a:r>
            <a:rPr lang="da-DK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Stop Point (for </a:t>
          </a:r>
          <a:r>
            <a:rPr lang="da-DK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chalk</a:t>
          </a:r>
          <a:r>
            <a:rPr lang="da-DK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)</a:t>
          </a:r>
          <a:endParaRPr lang="da-DK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A01A967-F9F3-40F3-8C47-DAE74458FA01}" type="parTrans" cxnId="{33A5B69B-345B-47AE-871F-CC9AD1F25779}">
      <dgm:prSet/>
      <dgm:spPr>
        <a:xfrm>
          <a:off x="822068" y="1266091"/>
          <a:ext cx="993643" cy="344900"/>
        </a:xfrm>
        <a:custGeom>
          <a:avLst/>
          <a:gdLst/>
          <a:ahLst/>
          <a:cxnLst/>
          <a:rect l="0" t="0" r="0" b="0"/>
          <a:pathLst>
            <a:path>
              <a:moveTo>
                <a:pt x="993643" y="0"/>
              </a:moveTo>
              <a:lnTo>
                <a:pt x="993643" y="172450"/>
              </a:lnTo>
              <a:lnTo>
                <a:pt x="0" y="172450"/>
              </a:lnTo>
              <a:lnTo>
                <a:pt x="0" y="344900"/>
              </a:lnTo>
            </a:path>
          </a:pathLst>
        </a:custGeom>
        <a:noFill/>
        <a:ln w="25400" cap="flat" cmpd="sng" algn="ctr">
          <a:solidFill>
            <a:srgbClr val="99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0D9BA7C9-BAC8-46E9-B11E-A337ABF1ADC2}" type="sibTrans" cxnId="{33A5B69B-345B-47AE-871F-CC9AD1F25779}">
      <dgm:prSet/>
      <dgm:spPr/>
      <dgm:t>
        <a:bodyPr/>
        <a:lstStyle/>
        <a:p>
          <a:endParaRPr lang="da-DK"/>
        </a:p>
      </dgm:t>
    </dgm:pt>
    <dgm:pt modelId="{18832670-F63B-4135-891D-AD32F866E68D}">
      <dgm:prSet phldrT="[Tekst]"/>
      <dgm:spPr>
        <a:xfrm>
          <a:off x="1988161" y="1610991"/>
          <a:ext cx="1642385" cy="821192"/>
        </a:xfrm>
        <a:prstGeom prst="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gm:spPr>
      <dgm:t>
        <a:bodyPr/>
        <a:lstStyle/>
        <a:p>
          <a:r>
            <a:rPr lang="da-DK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Yes</a:t>
          </a:r>
        </a:p>
        <a:p>
          <a:r>
            <a:rPr lang="da-DK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Open for more research</a:t>
          </a:r>
          <a:endParaRPr lang="da-DK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93A45C0-56F7-47C8-B315-B5F723C39369}" type="parTrans" cxnId="{CA85E6E8-CD8B-43B7-BED3-1EC04204BB3B}">
      <dgm:prSet/>
      <dgm:spPr>
        <a:xfrm>
          <a:off x="1815711" y="1266091"/>
          <a:ext cx="993643" cy="344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50"/>
              </a:lnTo>
              <a:lnTo>
                <a:pt x="993643" y="172450"/>
              </a:lnTo>
              <a:lnTo>
                <a:pt x="993643" y="344900"/>
              </a:lnTo>
            </a:path>
          </a:pathLst>
        </a:custGeom>
        <a:noFill/>
        <a:ln w="25400" cap="flat" cmpd="sng" algn="ctr">
          <a:solidFill>
            <a:srgbClr val="99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A9FB07FE-DD78-45A6-97A0-30299DDBEF36}" type="sibTrans" cxnId="{CA85E6E8-CD8B-43B7-BED3-1EC04204BB3B}">
      <dgm:prSet/>
      <dgm:spPr/>
      <dgm:t>
        <a:bodyPr/>
        <a:lstStyle/>
        <a:p>
          <a:endParaRPr lang="da-DK"/>
        </a:p>
      </dgm:t>
    </dgm:pt>
    <dgm:pt modelId="{8FF9F752-AF53-4717-9259-641F2B87BCB0}" type="pres">
      <dgm:prSet presAssocID="{6D3EFCA6-9C02-4CB6-98A3-E5C037FBB6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7114EB80-404B-429B-B148-33B08125D172}" type="pres">
      <dgm:prSet presAssocID="{046DC561-E235-485A-998B-D6A7D61455FD}" presName="hierRoot1" presStyleCnt="0">
        <dgm:presLayoutVars>
          <dgm:hierBranch val="init"/>
        </dgm:presLayoutVars>
      </dgm:prSet>
      <dgm:spPr/>
    </dgm:pt>
    <dgm:pt modelId="{F571B2CB-7528-49CE-B98F-FB79358BACC0}" type="pres">
      <dgm:prSet presAssocID="{046DC561-E235-485A-998B-D6A7D61455FD}" presName="rootComposite1" presStyleCnt="0"/>
      <dgm:spPr/>
    </dgm:pt>
    <dgm:pt modelId="{D51490A4-0AE2-4177-85C7-723EE842ED5F}" type="pres">
      <dgm:prSet presAssocID="{046DC561-E235-485A-998B-D6A7D61455FD}" presName="rootText1" presStyleLbl="node0" presStyleIdx="0" presStyleCnt="1" custScaleX="12905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81D3555-1F70-4F25-BE85-DBF51B0D501A}" type="pres">
      <dgm:prSet presAssocID="{046DC561-E235-485A-998B-D6A7D61455FD}" presName="rootConnector1" presStyleLbl="node1" presStyleIdx="0" presStyleCnt="0"/>
      <dgm:spPr/>
      <dgm:t>
        <a:bodyPr/>
        <a:lstStyle/>
        <a:p>
          <a:endParaRPr lang="da-DK"/>
        </a:p>
      </dgm:t>
    </dgm:pt>
    <dgm:pt modelId="{004F3200-FA0B-48BF-B983-0D8B290C88A9}" type="pres">
      <dgm:prSet presAssocID="{046DC561-E235-485A-998B-D6A7D61455FD}" presName="hierChild2" presStyleCnt="0"/>
      <dgm:spPr/>
    </dgm:pt>
    <dgm:pt modelId="{21313236-0892-4E88-BA24-5B8D494B51AA}" type="pres">
      <dgm:prSet presAssocID="{CA01A967-F9F3-40F3-8C47-DAE74458FA01}" presName="Name37" presStyleLbl="parChTrans1D2" presStyleIdx="0" presStyleCnt="2"/>
      <dgm:spPr/>
      <dgm:t>
        <a:bodyPr/>
        <a:lstStyle/>
        <a:p>
          <a:endParaRPr lang="da-DK"/>
        </a:p>
      </dgm:t>
    </dgm:pt>
    <dgm:pt modelId="{F1781CD9-5DF1-4DA5-B87C-ACFB5EE0BA25}" type="pres">
      <dgm:prSet presAssocID="{09BB80A3-9974-4C9E-9917-AC87F64DF6D6}" presName="hierRoot2" presStyleCnt="0">
        <dgm:presLayoutVars>
          <dgm:hierBranch val="init"/>
        </dgm:presLayoutVars>
      </dgm:prSet>
      <dgm:spPr/>
    </dgm:pt>
    <dgm:pt modelId="{E6277B57-8857-48DD-B5D8-A8024709FC28}" type="pres">
      <dgm:prSet presAssocID="{09BB80A3-9974-4C9E-9917-AC87F64DF6D6}" presName="rootComposite" presStyleCnt="0"/>
      <dgm:spPr/>
    </dgm:pt>
    <dgm:pt modelId="{82BF8498-0417-41D5-B176-A72B7D8F2334}" type="pres">
      <dgm:prSet presAssocID="{09BB80A3-9974-4C9E-9917-AC87F64DF6D6}" presName="rootText" presStyleLbl="node2" presStyleIdx="0" presStyleCnt="2" custScaleY="139428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BF673A8-26A1-4C14-8BDC-5F26613A9636}" type="pres">
      <dgm:prSet presAssocID="{09BB80A3-9974-4C9E-9917-AC87F64DF6D6}" presName="rootConnector" presStyleLbl="node2" presStyleIdx="0" presStyleCnt="2"/>
      <dgm:spPr/>
      <dgm:t>
        <a:bodyPr/>
        <a:lstStyle/>
        <a:p>
          <a:endParaRPr lang="da-DK"/>
        </a:p>
      </dgm:t>
    </dgm:pt>
    <dgm:pt modelId="{D5BFEDF2-A015-4412-925F-A29B0A190C82}" type="pres">
      <dgm:prSet presAssocID="{09BB80A3-9974-4C9E-9917-AC87F64DF6D6}" presName="hierChild4" presStyleCnt="0"/>
      <dgm:spPr/>
    </dgm:pt>
    <dgm:pt modelId="{8DCFE837-3654-4D43-8BA8-0B6BA8675992}" type="pres">
      <dgm:prSet presAssocID="{09BB80A3-9974-4C9E-9917-AC87F64DF6D6}" presName="hierChild5" presStyleCnt="0"/>
      <dgm:spPr/>
    </dgm:pt>
    <dgm:pt modelId="{AECF9722-413F-4EC2-8FEB-8D9A2DEF745E}" type="pres">
      <dgm:prSet presAssocID="{893A45C0-56F7-47C8-B315-B5F723C39369}" presName="Name37" presStyleLbl="parChTrans1D2" presStyleIdx="1" presStyleCnt="2"/>
      <dgm:spPr/>
      <dgm:t>
        <a:bodyPr/>
        <a:lstStyle/>
        <a:p>
          <a:endParaRPr lang="da-DK"/>
        </a:p>
      </dgm:t>
    </dgm:pt>
    <dgm:pt modelId="{C88543F9-EF49-4CC6-A652-1281820F6949}" type="pres">
      <dgm:prSet presAssocID="{18832670-F63B-4135-891D-AD32F866E68D}" presName="hierRoot2" presStyleCnt="0">
        <dgm:presLayoutVars>
          <dgm:hierBranch val="init"/>
        </dgm:presLayoutVars>
      </dgm:prSet>
      <dgm:spPr/>
    </dgm:pt>
    <dgm:pt modelId="{9E068384-CC84-421C-A28D-DEDE93D9449B}" type="pres">
      <dgm:prSet presAssocID="{18832670-F63B-4135-891D-AD32F866E68D}" presName="rootComposite" presStyleCnt="0"/>
      <dgm:spPr/>
    </dgm:pt>
    <dgm:pt modelId="{CE18EFB4-390B-462E-BCED-81EA8B60AC96}" type="pres">
      <dgm:prSet presAssocID="{18832670-F63B-4135-891D-AD32F866E68D}" presName="rootText" presStyleLbl="node2" presStyleIdx="1" presStyleCnt="2" custScaleY="16212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20007C4-78E8-4332-9105-F96B47059088}" type="pres">
      <dgm:prSet presAssocID="{18832670-F63B-4135-891D-AD32F866E68D}" presName="rootConnector" presStyleLbl="node2" presStyleIdx="1" presStyleCnt="2"/>
      <dgm:spPr/>
      <dgm:t>
        <a:bodyPr/>
        <a:lstStyle/>
        <a:p>
          <a:endParaRPr lang="da-DK"/>
        </a:p>
      </dgm:t>
    </dgm:pt>
    <dgm:pt modelId="{45546663-3762-4B6E-B204-F5FDCC1B2D82}" type="pres">
      <dgm:prSet presAssocID="{18832670-F63B-4135-891D-AD32F866E68D}" presName="hierChild4" presStyleCnt="0"/>
      <dgm:spPr/>
    </dgm:pt>
    <dgm:pt modelId="{00B1ABAB-5D05-4736-8CD4-96B2AEE5B91C}" type="pres">
      <dgm:prSet presAssocID="{18832670-F63B-4135-891D-AD32F866E68D}" presName="hierChild5" presStyleCnt="0"/>
      <dgm:spPr/>
    </dgm:pt>
    <dgm:pt modelId="{3B8BA98A-4454-44EC-B419-F00B7D87F9AA}" type="pres">
      <dgm:prSet presAssocID="{046DC561-E235-485A-998B-D6A7D61455FD}" presName="hierChild3" presStyleCnt="0"/>
      <dgm:spPr/>
    </dgm:pt>
  </dgm:ptLst>
  <dgm:cxnLst>
    <dgm:cxn modelId="{CA85E6E8-CD8B-43B7-BED3-1EC04204BB3B}" srcId="{046DC561-E235-485A-998B-D6A7D61455FD}" destId="{18832670-F63B-4135-891D-AD32F866E68D}" srcOrd="1" destOrd="0" parTransId="{893A45C0-56F7-47C8-B315-B5F723C39369}" sibTransId="{A9FB07FE-DD78-45A6-97A0-30299DDBEF36}"/>
    <dgm:cxn modelId="{66CBE7DA-8FA7-4695-A69F-1CE680377F42}" type="presOf" srcId="{046DC561-E235-485A-998B-D6A7D61455FD}" destId="{581D3555-1F70-4F25-BE85-DBF51B0D501A}" srcOrd="1" destOrd="0" presId="urn:microsoft.com/office/officeart/2005/8/layout/orgChart1"/>
    <dgm:cxn modelId="{417FC9AF-4C49-4711-88FE-BE9385783632}" type="presOf" srcId="{18832670-F63B-4135-891D-AD32F866E68D}" destId="{220007C4-78E8-4332-9105-F96B47059088}" srcOrd="1" destOrd="0" presId="urn:microsoft.com/office/officeart/2005/8/layout/orgChart1"/>
    <dgm:cxn modelId="{0E9FED70-5FAF-4BC5-A790-EC4A6A70532C}" type="presOf" srcId="{046DC561-E235-485A-998B-D6A7D61455FD}" destId="{D51490A4-0AE2-4177-85C7-723EE842ED5F}" srcOrd="0" destOrd="0" presId="urn:microsoft.com/office/officeart/2005/8/layout/orgChart1"/>
    <dgm:cxn modelId="{E90999B5-6D9C-4C1B-8C78-3E71616A1D0E}" type="presOf" srcId="{09BB80A3-9974-4C9E-9917-AC87F64DF6D6}" destId="{82BF8498-0417-41D5-B176-A72B7D8F2334}" srcOrd="0" destOrd="0" presId="urn:microsoft.com/office/officeart/2005/8/layout/orgChart1"/>
    <dgm:cxn modelId="{F92BBEFF-9905-4340-937B-93F2EB90FA6B}" srcId="{6D3EFCA6-9C02-4CB6-98A3-E5C037FBB67A}" destId="{046DC561-E235-485A-998B-D6A7D61455FD}" srcOrd="0" destOrd="0" parTransId="{D1301A77-E83D-4234-92E8-4B61E48C9E03}" sibTransId="{2783E446-44B2-4AF0-A06E-6147182A3C11}"/>
    <dgm:cxn modelId="{45AD7B34-E36C-470C-B1D6-068BC97DF7EA}" type="presOf" srcId="{18832670-F63B-4135-891D-AD32F866E68D}" destId="{CE18EFB4-390B-462E-BCED-81EA8B60AC96}" srcOrd="0" destOrd="0" presId="urn:microsoft.com/office/officeart/2005/8/layout/orgChart1"/>
    <dgm:cxn modelId="{33A5B69B-345B-47AE-871F-CC9AD1F25779}" srcId="{046DC561-E235-485A-998B-D6A7D61455FD}" destId="{09BB80A3-9974-4C9E-9917-AC87F64DF6D6}" srcOrd="0" destOrd="0" parTransId="{CA01A967-F9F3-40F3-8C47-DAE74458FA01}" sibTransId="{0D9BA7C9-BAC8-46E9-B11E-A337ABF1ADC2}"/>
    <dgm:cxn modelId="{842F3A17-7152-480F-8816-9518995971C6}" type="presOf" srcId="{09BB80A3-9974-4C9E-9917-AC87F64DF6D6}" destId="{2BF673A8-26A1-4C14-8BDC-5F26613A9636}" srcOrd="1" destOrd="0" presId="urn:microsoft.com/office/officeart/2005/8/layout/orgChart1"/>
    <dgm:cxn modelId="{4D2FE7E9-F1EE-4A8C-ACB0-29A476EFA45F}" type="presOf" srcId="{6D3EFCA6-9C02-4CB6-98A3-E5C037FBB67A}" destId="{8FF9F752-AF53-4717-9259-641F2B87BCB0}" srcOrd="0" destOrd="0" presId="urn:microsoft.com/office/officeart/2005/8/layout/orgChart1"/>
    <dgm:cxn modelId="{1E25501F-9199-472A-B18B-CA536403F784}" type="presOf" srcId="{893A45C0-56F7-47C8-B315-B5F723C39369}" destId="{AECF9722-413F-4EC2-8FEB-8D9A2DEF745E}" srcOrd="0" destOrd="0" presId="urn:microsoft.com/office/officeart/2005/8/layout/orgChart1"/>
    <dgm:cxn modelId="{FE2871C3-8CE5-44DF-A4D4-D40B8C3A36ED}" type="presOf" srcId="{CA01A967-F9F3-40F3-8C47-DAE74458FA01}" destId="{21313236-0892-4E88-BA24-5B8D494B51AA}" srcOrd="0" destOrd="0" presId="urn:microsoft.com/office/officeart/2005/8/layout/orgChart1"/>
    <dgm:cxn modelId="{ABF4C99A-2965-419D-A04D-F2AB695E4801}" type="presParOf" srcId="{8FF9F752-AF53-4717-9259-641F2B87BCB0}" destId="{7114EB80-404B-429B-B148-33B08125D172}" srcOrd="0" destOrd="0" presId="urn:microsoft.com/office/officeart/2005/8/layout/orgChart1"/>
    <dgm:cxn modelId="{D8CE707C-0CBA-4833-A886-7157B382C363}" type="presParOf" srcId="{7114EB80-404B-429B-B148-33B08125D172}" destId="{F571B2CB-7528-49CE-B98F-FB79358BACC0}" srcOrd="0" destOrd="0" presId="urn:microsoft.com/office/officeart/2005/8/layout/orgChart1"/>
    <dgm:cxn modelId="{980125F0-976E-474A-A24B-6A883C741D40}" type="presParOf" srcId="{F571B2CB-7528-49CE-B98F-FB79358BACC0}" destId="{D51490A4-0AE2-4177-85C7-723EE842ED5F}" srcOrd="0" destOrd="0" presId="urn:microsoft.com/office/officeart/2005/8/layout/orgChart1"/>
    <dgm:cxn modelId="{409BD217-BE09-40D6-A6F3-F1BCCF67591A}" type="presParOf" srcId="{F571B2CB-7528-49CE-B98F-FB79358BACC0}" destId="{581D3555-1F70-4F25-BE85-DBF51B0D501A}" srcOrd="1" destOrd="0" presId="urn:microsoft.com/office/officeart/2005/8/layout/orgChart1"/>
    <dgm:cxn modelId="{F160AC1F-69E8-470E-8498-04FE1D9BC1C7}" type="presParOf" srcId="{7114EB80-404B-429B-B148-33B08125D172}" destId="{004F3200-FA0B-48BF-B983-0D8B290C88A9}" srcOrd="1" destOrd="0" presId="urn:microsoft.com/office/officeart/2005/8/layout/orgChart1"/>
    <dgm:cxn modelId="{AA8D893E-57AF-4BC5-BB7D-9123DA211117}" type="presParOf" srcId="{004F3200-FA0B-48BF-B983-0D8B290C88A9}" destId="{21313236-0892-4E88-BA24-5B8D494B51AA}" srcOrd="0" destOrd="0" presId="urn:microsoft.com/office/officeart/2005/8/layout/orgChart1"/>
    <dgm:cxn modelId="{3A5BEAEE-DA8B-4412-B361-1EEA3817CB1C}" type="presParOf" srcId="{004F3200-FA0B-48BF-B983-0D8B290C88A9}" destId="{F1781CD9-5DF1-4DA5-B87C-ACFB5EE0BA25}" srcOrd="1" destOrd="0" presId="urn:microsoft.com/office/officeart/2005/8/layout/orgChart1"/>
    <dgm:cxn modelId="{89A5FFAC-5D18-4B71-88A2-E70730471455}" type="presParOf" srcId="{F1781CD9-5DF1-4DA5-B87C-ACFB5EE0BA25}" destId="{E6277B57-8857-48DD-B5D8-A8024709FC28}" srcOrd="0" destOrd="0" presId="urn:microsoft.com/office/officeart/2005/8/layout/orgChart1"/>
    <dgm:cxn modelId="{99A4625E-4BA3-44B6-9300-9AD4059BD4F3}" type="presParOf" srcId="{E6277B57-8857-48DD-B5D8-A8024709FC28}" destId="{82BF8498-0417-41D5-B176-A72B7D8F2334}" srcOrd="0" destOrd="0" presId="urn:microsoft.com/office/officeart/2005/8/layout/orgChart1"/>
    <dgm:cxn modelId="{2AE2A28E-38B7-4F93-880F-F30D0237CC81}" type="presParOf" srcId="{E6277B57-8857-48DD-B5D8-A8024709FC28}" destId="{2BF673A8-26A1-4C14-8BDC-5F26613A9636}" srcOrd="1" destOrd="0" presId="urn:microsoft.com/office/officeart/2005/8/layout/orgChart1"/>
    <dgm:cxn modelId="{0CDFCF89-94CC-462F-AE57-5E4D8F5ECCA1}" type="presParOf" srcId="{F1781CD9-5DF1-4DA5-B87C-ACFB5EE0BA25}" destId="{D5BFEDF2-A015-4412-925F-A29B0A190C82}" srcOrd="1" destOrd="0" presId="urn:microsoft.com/office/officeart/2005/8/layout/orgChart1"/>
    <dgm:cxn modelId="{FCE908D7-7DDA-4B01-AED8-58F5F456DEDD}" type="presParOf" srcId="{F1781CD9-5DF1-4DA5-B87C-ACFB5EE0BA25}" destId="{8DCFE837-3654-4D43-8BA8-0B6BA8675992}" srcOrd="2" destOrd="0" presId="urn:microsoft.com/office/officeart/2005/8/layout/orgChart1"/>
    <dgm:cxn modelId="{9782C509-11DA-4EFE-822C-229EE366D690}" type="presParOf" srcId="{004F3200-FA0B-48BF-B983-0D8B290C88A9}" destId="{AECF9722-413F-4EC2-8FEB-8D9A2DEF745E}" srcOrd="2" destOrd="0" presId="urn:microsoft.com/office/officeart/2005/8/layout/orgChart1"/>
    <dgm:cxn modelId="{51683606-CD55-4ED4-8499-80B72549DB2E}" type="presParOf" srcId="{004F3200-FA0B-48BF-B983-0D8B290C88A9}" destId="{C88543F9-EF49-4CC6-A652-1281820F6949}" srcOrd="3" destOrd="0" presId="urn:microsoft.com/office/officeart/2005/8/layout/orgChart1"/>
    <dgm:cxn modelId="{57211D2D-FC3F-4512-8484-1822466C1C3B}" type="presParOf" srcId="{C88543F9-EF49-4CC6-A652-1281820F6949}" destId="{9E068384-CC84-421C-A28D-DEDE93D9449B}" srcOrd="0" destOrd="0" presId="urn:microsoft.com/office/officeart/2005/8/layout/orgChart1"/>
    <dgm:cxn modelId="{93D0691A-E953-4563-A825-9843C2FCC3B9}" type="presParOf" srcId="{9E068384-CC84-421C-A28D-DEDE93D9449B}" destId="{CE18EFB4-390B-462E-BCED-81EA8B60AC96}" srcOrd="0" destOrd="0" presId="urn:microsoft.com/office/officeart/2005/8/layout/orgChart1"/>
    <dgm:cxn modelId="{7EFD68B1-4AA2-4F21-9DED-05D017E815B2}" type="presParOf" srcId="{9E068384-CC84-421C-A28D-DEDE93D9449B}" destId="{220007C4-78E8-4332-9105-F96B47059088}" srcOrd="1" destOrd="0" presId="urn:microsoft.com/office/officeart/2005/8/layout/orgChart1"/>
    <dgm:cxn modelId="{D8400243-0420-4C67-A7C5-7A451426A38B}" type="presParOf" srcId="{C88543F9-EF49-4CC6-A652-1281820F6949}" destId="{45546663-3762-4B6E-B204-F5FDCC1B2D82}" srcOrd="1" destOrd="0" presId="urn:microsoft.com/office/officeart/2005/8/layout/orgChart1"/>
    <dgm:cxn modelId="{6CFE8E9A-6059-4812-808E-33F623B8048D}" type="presParOf" srcId="{C88543F9-EF49-4CC6-A652-1281820F6949}" destId="{00B1ABAB-5D05-4736-8CD4-96B2AEE5B91C}" srcOrd="2" destOrd="0" presId="urn:microsoft.com/office/officeart/2005/8/layout/orgChart1"/>
    <dgm:cxn modelId="{94990A12-7C9F-469E-BB1A-A9040E36EB06}" type="presParOf" srcId="{7114EB80-404B-429B-B148-33B08125D172}" destId="{3B8BA98A-4454-44EC-B419-F00B7D87F9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3EFCA6-9C02-4CB6-98A3-E5C037FBB6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46DC561-E235-485A-998B-D6A7D61455FD}">
      <dgm:prSet phldrT="[Tekst]" custT="1"/>
      <dgm:spPr>
        <a:xfrm>
          <a:off x="411652" y="138868"/>
          <a:ext cx="2808117" cy="1433252"/>
        </a:xfrm>
        <a:prstGeom prst="rect">
          <a:avLst/>
        </a:prstGeom>
        <a:solidFill>
          <a:srgbClr val="FFFFFF"/>
        </a:solidFill>
        <a:ln w="25400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r>
            <a:rPr lang="en-GB" sz="2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Short Projects -</a:t>
          </a:r>
        </a:p>
        <a:p>
          <a:r>
            <a:rPr lang="en-GB" sz="1800" i="1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Taking advantage of infrastructure and subsurface knowledge</a:t>
          </a:r>
          <a:endParaRPr lang="en-GB" sz="1800" i="1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D1301A77-E83D-4234-92E8-4B61E48C9E03}" type="parTrans" cxnId="{F92BBEFF-9905-4340-937B-93F2EB90FA6B}">
      <dgm:prSet/>
      <dgm:spPr/>
      <dgm:t>
        <a:bodyPr/>
        <a:lstStyle/>
        <a:p>
          <a:endParaRPr lang="da-DK"/>
        </a:p>
      </dgm:t>
    </dgm:pt>
    <dgm:pt modelId="{2783E446-44B2-4AF0-A06E-6147182A3C11}" type="sibTrans" cxnId="{F92BBEFF-9905-4340-937B-93F2EB90FA6B}">
      <dgm:prSet/>
      <dgm:spPr/>
      <dgm:t>
        <a:bodyPr/>
        <a:lstStyle/>
        <a:p>
          <a:endParaRPr lang="da-DK"/>
        </a:p>
      </dgm:t>
    </dgm:pt>
    <dgm:pt modelId="{09BB80A3-9974-4C9E-9917-AC87F64DF6D6}">
      <dgm:prSet phldrT="[Tekst]"/>
      <dgm:spPr>
        <a:xfrm>
          <a:off x="875" y="1917021"/>
          <a:ext cx="1642385" cy="821192"/>
        </a:xfrm>
        <a:prstGeom prst="rect">
          <a:avLst/>
        </a:prstGeom>
        <a:noFill/>
        <a:ln w="25400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Leak detection</a:t>
          </a:r>
          <a:endParaRPr lang="en-GB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CA01A967-F9F3-40F3-8C47-DAE74458FA01}" type="parTrans" cxnId="{33A5B69B-345B-47AE-871F-CC9AD1F25779}">
      <dgm:prSet/>
      <dgm:spPr>
        <a:xfrm>
          <a:off x="822068" y="1572120"/>
          <a:ext cx="993643" cy="344900"/>
        </a:xfrm>
        <a:custGeom>
          <a:avLst/>
          <a:gdLst/>
          <a:ahLst/>
          <a:cxnLst/>
          <a:rect l="0" t="0" r="0" b="0"/>
          <a:pathLst>
            <a:path>
              <a:moveTo>
                <a:pt x="993643" y="0"/>
              </a:moveTo>
              <a:lnTo>
                <a:pt x="993643" y="172450"/>
              </a:lnTo>
              <a:lnTo>
                <a:pt x="0" y="172450"/>
              </a:lnTo>
              <a:lnTo>
                <a:pt x="0" y="344900"/>
              </a:lnTo>
            </a:path>
          </a:pathLst>
        </a:custGeom>
        <a:noFill/>
        <a:ln w="25400" cap="flat" cmpd="sng" algn="ctr">
          <a:solidFill>
            <a:srgbClr val="99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0D9BA7C9-BAC8-46E9-B11E-A337ABF1ADC2}" type="sibTrans" cxnId="{33A5B69B-345B-47AE-871F-CC9AD1F25779}">
      <dgm:prSet/>
      <dgm:spPr/>
      <dgm:t>
        <a:bodyPr/>
        <a:lstStyle/>
        <a:p>
          <a:endParaRPr lang="da-DK"/>
        </a:p>
      </dgm:t>
    </dgm:pt>
    <dgm:pt modelId="{18832670-F63B-4135-891D-AD32F866E68D}">
      <dgm:prSet phldrT="[Tekst]"/>
      <dgm:spPr>
        <a:xfrm>
          <a:off x="1988161" y="1917021"/>
          <a:ext cx="1642385" cy="821192"/>
        </a:xfrm>
        <a:prstGeom prst="rect">
          <a:avLst/>
        </a:prstGeom>
        <a:noFill/>
        <a:ln w="25400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Plume movement</a:t>
          </a:r>
          <a:endParaRPr lang="en-GB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893A45C0-56F7-47C8-B315-B5F723C39369}" type="parTrans" cxnId="{CA85E6E8-CD8B-43B7-BED3-1EC04204BB3B}">
      <dgm:prSet/>
      <dgm:spPr>
        <a:xfrm>
          <a:off x="1815711" y="1572120"/>
          <a:ext cx="993643" cy="344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50"/>
              </a:lnTo>
              <a:lnTo>
                <a:pt x="993643" y="172450"/>
              </a:lnTo>
              <a:lnTo>
                <a:pt x="993643" y="344900"/>
              </a:lnTo>
            </a:path>
          </a:pathLst>
        </a:custGeom>
        <a:noFill/>
        <a:ln w="25400" cap="flat" cmpd="sng" algn="ctr">
          <a:solidFill>
            <a:srgbClr val="99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A9FB07FE-DD78-45A6-97A0-30299DDBEF36}" type="sibTrans" cxnId="{CA85E6E8-CD8B-43B7-BED3-1EC04204BB3B}">
      <dgm:prSet/>
      <dgm:spPr/>
      <dgm:t>
        <a:bodyPr/>
        <a:lstStyle/>
        <a:p>
          <a:endParaRPr lang="da-DK"/>
        </a:p>
      </dgm:t>
    </dgm:pt>
    <dgm:pt modelId="{8FF9F752-AF53-4717-9259-641F2B87BCB0}" type="pres">
      <dgm:prSet presAssocID="{6D3EFCA6-9C02-4CB6-98A3-E5C037FBB6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7114EB80-404B-429B-B148-33B08125D172}" type="pres">
      <dgm:prSet presAssocID="{046DC561-E235-485A-998B-D6A7D61455FD}" presName="hierRoot1" presStyleCnt="0">
        <dgm:presLayoutVars>
          <dgm:hierBranch val="init"/>
        </dgm:presLayoutVars>
      </dgm:prSet>
      <dgm:spPr/>
    </dgm:pt>
    <dgm:pt modelId="{F571B2CB-7528-49CE-B98F-FB79358BACC0}" type="pres">
      <dgm:prSet presAssocID="{046DC561-E235-485A-998B-D6A7D61455FD}" presName="rootComposite1" presStyleCnt="0"/>
      <dgm:spPr/>
    </dgm:pt>
    <dgm:pt modelId="{D51490A4-0AE2-4177-85C7-723EE842ED5F}" type="pres">
      <dgm:prSet presAssocID="{046DC561-E235-485A-998B-D6A7D61455FD}" presName="rootText1" presStyleLbl="node0" presStyleIdx="0" presStyleCnt="1" custScaleX="170978" custScaleY="17453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81D3555-1F70-4F25-BE85-DBF51B0D501A}" type="pres">
      <dgm:prSet presAssocID="{046DC561-E235-485A-998B-D6A7D61455FD}" presName="rootConnector1" presStyleLbl="node1" presStyleIdx="0" presStyleCnt="0"/>
      <dgm:spPr/>
      <dgm:t>
        <a:bodyPr/>
        <a:lstStyle/>
        <a:p>
          <a:endParaRPr lang="da-DK"/>
        </a:p>
      </dgm:t>
    </dgm:pt>
    <dgm:pt modelId="{004F3200-FA0B-48BF-B983-0D8B290C88A9}" type="pres">
      <dgm:prSet presAssocID="{046DC561-E235-485A-998B-D6A7D61455FD}" presName="hierChild2" presStyleCnt="0"/>
      <dgm:spPr/>
    </dgm:pt>
    <dgm:pt modelId="{21313236-0892-4E88-BA24-5B8D494B51AA}" type="pres">
      <dgm:prSet presAssocID="{CA01A967-F9F3-40F3-8C47-DAE74458FA01}" presName="Name37" presStyleLbl="parChTrans1D2" presStyleIdx="0" presStyleCnt="2"/>
      <dgm:spPr/>
      <dgm:t>
        <a:bodyPr/>
        <a:lstStyle/>
        <a:p>
          <a:endParaRPr lang="da-DK"/>
        </a:p>
      </dgm:t>
    </dgm:pt>
    <dgm:pt modelId="{F1781CD9-5DF1-4DA5-B87C-ACFB5EE0BA25}" type="pres">
      <dgm:prSet presAssocID="{09BB80A3-9974-4C9E-9917-AC87F64DF6D6}" presName="hierRoot2" presStyleCnt="0">
        <dgm:presLayoutVars>
          <dgm:hierBranch val="init"/>
        </dgm:presLayoutVars>
      </dgm:prSet>
      <dgm:spPr/>
    </dgm:pt>
    <dgm:pt modelId="{E6277B57-8857-48DD-B5D8-A8024709FC28}" type="pres">
      <dgm:prSet presAssocID="{09BB80A3-9974-4C9E-9917-AC87F64DF6D6}" presName="rootComposite" presStyleCnt="0"/>
      <dgm:spPr/>
    </dgm:pt>
    <dgm:pt modelId="{82BF8498-0417-41D5-B176-A72B7D8F2334}" type="pres">
      <dgm:prSet presAssocID="{09BB80A3-9974-4C9E-9917-AC87F64DF6D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BF673A8-26A1-4C14-8BDC-5F26613A9636}" type="pres">
      <dgm:prSet presAssocID="{09BB80A3-9974-4C9E-9917-AC87F64DF6D6}" presName="rootConnector" presStyleLbl="node2" presStyleIdx="0" presStyleCnt="2"/>
      <dgm:spPr/>
      <dgm:t>
        <a:bodyPr/>
        <a:lstStyle/>
        <a:p>
          <a:endParaRPr lang="da-DK"/>
        </a:p>
      </dgm:t>
    </dgm:pt>
    <dgm:pt modelId="{D5BFEDF2-A015-4412-925F-A29B0A190C82}" type="pres">
      <dgm:prSet presAssocID="{09BB80A3-9974-4C9E-9917-AC87F64DF6D6}" presName="hierChild4" presStyleCnt="0"/>
      <dgm:spPr/>
    </dgm:pt>
    <dgm:pt modelId="{8DCFE837-3654-4D43-8BA8-0B6BA8675992}" type="pres">
      <dgm:prSet presAssocID="{09BB80A3-9974-4C9E-9917-AC87F64DF6D6}" presName="hierChild5" presStyleCnt="0"/>
      <dgm:spPr/>
    </dgm:pt>
    <dgm:pt modelId="{AECF9722-413F-4EC2-8FEB-8D9A2DEF745E}" type="pres">
      <dgm:prSet presAssocID="{893A45C0-56F7-47C8-B315-B5F723C39369}" presName="Name37" presStyleLbl="parChTrans1D2" presStyleIdx="1" presStyleCnt="2"/>
      <dgm:spPr/>
      <dgm:t>
        <a:bodyPr/>
        <a:lstStyle/>
        <a:p>
          <a:endParaRPr lang="da-DK"/>
        </a:p>
      </dgm:t>
    </dgm:pt>
    <dgm:pt modelId="{C88543F9-EF49-4CC6-A652-1281820F6949}" type="pres">
      <dgm:prSet presAssocID="{18832670-F63B-4135-891D-AD32F866E68D}" presName="hierRoot2" presStyleCnt="0">
        <dgm:presLayoutVars>
          <dgm:hierBranch val="init"/>
        </dgm:presLayoutVars>
      </dgm:prSet>
      <dgm:spPr/>
    </dgm:pt>
    <dgm:pt modelId="{9E068384-CC84-421C-A28D-DEDE93D9449B}" type="pres">
      <dgm:prSet presAssocID="{18832670-F63B-4135-891D-AD32F866E68D}" presName="rootComposite" presStyleCnt="0"/>
      <dgm:spPr/>
    </dgm:pt>
    <dgm:pt modelId="{CE18EFB4-390B-462E-BCED-81EA8B60AC96}" type="pres">
      <dgm:prSet presAssocID="{18832670-F63B-4135-891D-AD32F866E68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20007C4-78E8-4332-9105-F96B47059088}" type="pres">
      <dgm:prSet presAssocID="{18832670-F63B-4135-891D-AD32F866E68D}" presName="rootConnector" presStyleLbl="node2" presStyleIdx="1" presStyleCnt="2"/>
      <dgm:spPr/>
      <dgm:t>
        <a:bodyPr/>
        <a:lstStyle/>
        <a:p>
          <a:endParaRPr lang="da-DK"/>
        </a:p>
      </dgm:t>
    </dgm:pt>
    <dgm:pt modelId="{45546663-3762-4B6E-B204-F5FDCC1B2D82}" type="pres">
      <dgm:prSet presAssocID="{18832670-F63B-4135-891D-AD32F866E68D}" presName="hierChild4" presStyleCnt="0"/>
      <dgm:spPr/>
    </dgm:pt>
    <dgm:pt modelId="{00B1ABAB-5D05-4736-8CD4-96B2AEE5B91C}" type="pres">
      <dgm:prSet presAssocID="{18832670-F63B-4135-891D-AD32F866E68D}" presName="hierChild5" presStyleCnt="0"/>
      <dgm:spPr/>
    </dgm:pt>
    <dgm:pt modelId="{3B8BA98A-4454-44EC-B419-F00B7D87F9AA}" type="pres">
      <dgm:prSet presAssocID="{046DC561-E235-485A-998B-D6A7D61455FD}" presName="hierChild3" presStyleCnt="0"/>
      <dgm:spPr/>
    </dgm:pt>
  </dgm:ptLst>
  <dgm:cxnLst>
    <dgm:cxn modelId="{CA85E6E8-CD8B-43B7-BED3-1EC04204BB3B}" srcId="{046DC561-E235-485A-998B-D6A7D61455FD}" destId="{18832670-F63B-4135-891D-AD32F866E68D}" srcOrd="1" destOrd="0" parTransId="{893A45C0-56F7-47C8-B315-B5F723C39369}" sibTransId="{A9FB07FE-DD78-45A6-97A0-30299DDBEF36}"/>
    <dgm:cxn modelId="{66CBE7DA-8FA7-4695-A69F-1CE680377F42}" type="presOf" srcId="{046DC561-E235-485A-998B-D6A7D61455FD}" destId="{581D3555-1F70-4F25-BE85-DBF51B0D501A}" srcOrd="1" destOrd="0" presId="urn:microsoft.com/office/officeart/2005/8/layout/orgChart1"/>
    <dgm:cxn modelId="{417FC9AF-4C49-4711-88FE-BE9385783632}" type="presOf" srcId="{18832670-F63B-4135-891D-AD32F866E68D}" destId="{220007C4-78E8-4332-9105-F96B47059088}" srcOrd="1" destOrd="0" presId="urn:microsoft.com/office/officeart/2005/8/layout/orgChart1"/>
    <dgm:cxn modelId="{0E9FED70-5FAF-4BC5-A790-EC4A6A70532C}" type="presOf" srcId="{046DC561-E235-485A-998B-D6A7D61455FD}" destId="{D51490A4-0AE2-4177-85C7-723EE842ED5F}" srcOrd="0" destOrd="0" presId="urn:microsoft.com/office/officeart/2005/8/layout/orgChart1"/>
    <dgm:cxn modelId="{E90999B5-6D9C-4C1B-8C78-3E71616A1D0E}" type="presOf" srcId="{09BB80A3-9974-4C9E-9917-AC87F64DF6D6}" destId="{82BF8498-0417-41D5-B176-A72B7D8F2334}" srcOrd="0" destOrd="0" presId="urn:microsoft.com/office/officeart/2005/8/layout/orgChart1"/>
    <dgm:cxn modelId="{F92BBEFF-9905-4340-937B-93F2EB90FA6B}" srcId="{6D3EFCA6-9C02-4CB6-98A3-E5C037FBB67A}" destId="{046DC561-E235-485A-998B-D6A7D61455FD}" srcOrd="0" destOrd="0" parTransId="{D1301A77-E83D-4234-92E8-4B61E48C9E03}" sibTransId="{2783E446-44B2-4AF0-A06E-6147182A3C11}"/>
    <dgm:cxn modelId="{45AD7B34-E36C-470C-B1D6-068BC97DF7EA}" type="presOf" srcId="{18832670-F63B-4135-891D-AD32F866E68D}" destId="{CE18EFB4-390B-462E-BCED-81EA8B60AC96}" srcOrd="0" destOrd="0" presId="urn:microsoft.com/office/officeart/2005/8/layout/orgChart1"/>
    <dgm:cxn modelId="{33A5B69B-345B-47AE-871F-CC9AD1F25779}" srcId="{046DC561-E235-485A-998B-D6A7D61455FD}" destId="{09BB80A3-9974-4C9E-9917-AC87F64DF6D6}" srcOrd="0" destOrd="0" parTransId="{CA01A967-F9F3-40F3-8C47-DAE74458FA01}" sibTransId="{0D9BA7C9-BAC8-46E9-B11E-A337ABF1ADC2}"/>
    <dgm:cxn modelId="{842F3A17-7152-480F-8816-9518995971C6}" type="presOf" srcId="{09BB80A3-9974-4C9E-9917-AC87F64DF6D6}" destId="{2BF673A8-26A1-4C14-8BDC-5F26613A9636}" srcOrd="1" destOrd="0" presId="urn:microsoft.com/office/officeart/2005/8/layout/orgChart1"/>
    <dgm:cxn modelId="{4D2FE7E9-F1EE-4A8C-ACB0-29A476EFA45F}" type="presOf" srcId="{6D3EFCA6-9C02-4CB6-98A3-E5C037FBB67A}" destId="{8FF9F752-AF53-4717-9259-641F2B87BCB0}" srcOrd="0" destOrd="0" presId="urn:microsoft.com/office/officeart/2005/8/layout/orgChart1"/>
    <dgm:cxn modelId="{1E25501F-9199-472A-B18B-CA536403F784}" type="presOf" srcId="{893A45C0-56F7-47C8-B315-B5F723C39369}" destId="{AECF9722-413F-4EC2-8FEB-8D9A2DEF745E}" srcOrd="0" destOrd="0" presId="urn:microsoft.com/office/officeart/2005/8/layout/orgChart1"/>
    <dgm:cxn modelId="{FE2871C3-8CE5-44DF-A4D4-D40B8C3A36ED}" type="presOf" srcId="{CA01A967-F9F3-40F3-8C47-DAE74458FA01}" destId="{21313236-0892-4E88-BA24-5B8D494B51AA}" srcOrd="0" destOrd="0" presId="urn:microsoft.com/office/officeart/2005/8/layout/orgChart1"/>
    <dgm:cxn modelId="{ABF4C99A-2965-419D-A04D-F2AB695E4801}" type="presParOf" srcId="{8FF9F752-AF53-4717-9259-641F2B87BCB0}" destId="{7114EB80-404B-429B-B148-33B08125D172}" srcOrd="0" destOrd="0" presId="urn:microsoft.com/office/officeart/2005/8/layout/orgChart1"/>
    <dgm:cxn modelId="{D8CE707C-0CBA-4833-A886-7157B382C363}" type="presParOf" srcId="{7114EB80-404B-429B-B148-33B08125D172}" destId="{F571B2CB-7528-49CE-B98F-FB79358BACC0}" srcOrd="0" destOrd="0" presId="urn:microsoft.com/office/officeart/2005/8/layout/orgChart1"/>
    <dgm:cxn modelId="{980125F0-976E-474A-A24B-6A883C741D40}" type="presParOf" srcId="{F571B2CB-7528-49CE-B98F-FB79358BACC0}" destId="{D51490A4-0AE2-4177-85C7-723EE842ED5F}" srcOrd="0" destOrd="0" presId="urn:microsoft.com/office/officeart/2005/8/layout/orgChart1"/>
    <dgm:cxn modelId="{409BD217-BE09-40D6-A6F3-F1BCCF67591A}" type="presParOf" srcId="{F571B2CB-7528-49CE-B98F-FB79358BACC0}" destId="{581D3555-1F70-4F25-BE85-DBF51B0D501A}" srcOrd="1" destOrd="0" presId="urn:microsoft.com/office/officeart/2005/8/layout/orgChart1"/>
    <dgm:cxn modelId="{F160AC1F-69E8-470E-8498-04FE1D9BC1C7}" type="presParOf" srcId="{7114EB80-404B-429B-B148-33B08125D172}" destId="{004F3200-FA0B-48BF-B983-0D8B290C88A9}" srcOrd="1" destOrd="0" presId="urn:microsoft.com/office/officeart/2005/8/layout/orgChart1"/>
    <dgm:cxn modelId="{AA8D893E-57AF-4BC5-BB7D-9123DA211117}" type="presParOf" srcId="{004F3200-FA0B-48BF-B983-0D8B290C88A9}" destId="{21313236-0892-4E88-BA24-5B8D494B51AA}" srcOrd="0" destOrd="0" presId="urn:microsoft.com/office/officeart/2005/8/layout/orgChart1"/>
    <dgm:cxn modelId="{3A5BEAEE-DA8B-4412-B361-1EEA3817CB1C}" type="presParOf" srcId="{004F3200-FA0B-48BF-B983-0D8B290C88A9}" destId="{F1781CD9-5DF1-4DA5-B87C-ACFB5EE0BA25}" srcOrd="1" destOrd="0" presId="urn:microsoft.com/office/officeart/2005/8/layout/orgChart1"/>
    <dgm:cxn modelId="{89A5FFAC-5D18-4B71-88A2-E70730471455}" type="presParOf" srcId="{F1781CD9-5DF1-4DA5-B87C-ACFB5EE0BA25}" destId="{E6277B57-8857-48DD-B5D8-A8024709FC28}" srcOrd="0" destOrd="0" presId="urn:microsoft.com/office/officeart/2005/8/layout/orgChart1"/>
    <dgm:cxn modelId="{99A4625E-4BA3-44B6-9300-9AD4059BD4F3}" type="presParOf" srcId="{E6277B57-8857-48DD-B5D8-A8024709FC28}" destId="{82BF8498-0417-41D5-B176-A72B7D8F2334}" srcOrd="0" destOrd="0" presId="urn:microsoft.com/office/officeart/2005/8/layout/orgChart1"/>
    <dgm:cxn modelId="{2AE2A28E-38B7-4F93-880F-F30D0237CC81}" type="presParOf" srcId="{E6277B57-8857-48DD-B5D8-A8024709FC28}" destId="{2BF673A8-26A1-4C14-8BDC-5F26613A9636}" srcOrd="1" destOrd="0" presId="urn:microsoft.com/office/officeart/2005/8/layout/orgChart1"/>
    <dgm:cxn modelId="{0CDFCF89-94CC-462F-AE57-5E4D8F5ECCA1}" type="presParOf" srcId="{F1781CD9-5DF1-4DA5-B87C-ACFB5EE0BA25}" destId="{D5BFEDF2-A015-4412-925F-A29B0A190C82}" srcOrd="1" destOrd="0" presId="urn:microsoft.com/office/officeart/2005/8/layout/orgChart1"/>
    <dgm:cxn modelId="{FCE908D7-7DDA-4B01-AED8-58F5F456DEDD}" type="presParOf" srcId="{F1781CD9-5DF1-4DA5-B87C-ACFB5EE0BA25}" destId="{8DCFE837-3654-4D43-8BA8-0B6BA8675992}" srcOrd="2" destOrd="0" presId="urn:microsoft.com/office/officeart/2005/8/layout/orgChart1"/>
    <dgm:cxn modelId="{9782C509-11DA-4EFE-822C-229EE366D690}" type="presParOf" srcId="{004F3200-FA0B-48BF-B983-0D8B290C88A9}" destId="{AECF9722-413F-4EC2-8FEB-8D9A2DEF745E}" srcOrd="2" destOrd="0" presId="urn:microsoft.com/office/officeart/2005/8/layout/orgChart1"/>
    <dgm:cxn modelId="{51683606-CD55-4ED4-8499-80B72549DB2E}" type="presParOf" srcId="{004F3200-FA0B-48BF-B983-0D8B290C88A9}" destId="{C88543F9-EF49-4CC6-A652-1281820F6949}" srcOrd="3" destOrd="0" presId="urn:microsoft.com/office/officeart/2005/8/layout/orgChart1"/>
    <dgm:cxn modelId="{57211D2D-FC3F-4512-8484-1822466C1C3B}" type="presParOf" srcId="{C88543F9-EF49-4CC6-A652-1281820F6949}" destId="{9E068384-CC84-421C-A28D-DEDE93D9449B}" srcOrd="0" destOrd="0" presId="urn:microsoft.com/office/officeart/2005/8/layout/orgChart1"/>
    <dgm:cxn modelId="{93D0691A-E953-4563-A825-9843C2FCC3B9}" type="presParOf" srcId="{9E068384-CC84-421C-A28D-DEDE93D9449B}" destId="{CE18EFB4-390B-462E-BCED-81EA8B60AC96}" srcOrd="0" destOrd="0" presId="urn:microsoft.com/office/officeart/2005/8/layout/orgChart1"/>
    <dgm:cxn modelId="{7EFD68B1-4AA2-4F21-9DED-05D017E815B2}" type="presParOf" srcId="{9E068384-CC84-421C-A28D-DEDE93D9449B}" destId="{220007C4-78E8-4332-9105-F96B47059088}" srcOrd="1" destOrd="0" presId="urn:microsoft.com/office/officeart/2005/8/layout/orgChart1"/>
    <dgm:cxn modelId="{D8400243-0420-4C67-A7C5-7A451426A38B}" type="presParOf" srcId="{C88543F9-EF49-4CC6-A652-1281820F6949}" destId="{45546663-3762-4B6E-B204-F5FDCC1B2D82}" srcOrd="1" destOrd="0" presId="urn:microsoft.com/office/officeart/2005/8/layout/orgChart1"/>
    <dgm:cxn modelId="{6CFE8E9A-6059-4812-808E-33F623B8048D}" type="presParOf" srcId="{C88543F9-EF49-4CC6-A652-1281820F6949}" destId="{00B1ABAB-5D05-4736-8CD4-96B2AEE5B91C}" srcOrd="2" destOrd="0" presId="urn:microsoft.com/office/officeart/2005/8/layout/orgChart1"/>
    <dgm:cxn modelId="{94990A12-7C9F-469E-BB1A-A9040E36EB06}" type="presParOf" srcId="{7114EB80-404B-429B-B148-33B08125D172}" destId="{3B8BA98A-4454-44EC-B419-F00B7D87F9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14A34-E74D-440F-AE26-65FC1732B803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a-DK"/>
        </a:p>
      </dgm:t>
    </dgm:pt>
    <dgm:pt modelId="{980E64A0-2070-4F3C-AAEE-10444DF23075}">
      <dgm:prSet phldrT="[Tekst]"/>
      <dgm:spPr>
        <a:xfrm>
          <a:off x="0" y="0"/>
          <a:ext cx="1559851" cy="1299162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Can existing wells be re-used</a:t>
          </a:r>
          <a:endParaRPr lang="en-GB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1045D24-3245-4EA7-A27F-57467BEB1FBE}" type="parTrans" cxnId="{C66947F3-66D6-431D-B63F-3AB6ADB50731}">
      <dgm:prSet/>
      <dgm:spPr/>
      <dgm:t>
        <a:bodyPr/>
        <a:lstStyle/>
        <a:p>
          <a:endParaRPr lang="en-GB" noProof="0" dirty="0"/>
        </a:p>
      </dgm:t>
    </dgm:pt>
    <dgm:pt modelId="{408A2D64-DA6C-4946-B3C2-0C39284053AC}" type="sibTrans" cxnId="{C66947F3-66D6-431D-B63F-3AB6ADB50731}">
      <dgm:prSet/>
      <dgm:spPr/>
      <dgm:t>
        <a:bodyPr/>
        <a:lstStyle/>
        <a:p>
          <a:endParaRPr lang="en-GB" noProof="0" dirty="0"/>
        </a:p>
      </dgm:t>
    </dgm:pt>
    <dgm:pt modelId="{65E93352-8A0C-4AAE-9F0A-2B5FB0BF1B57}">
      <dgm:prSet phldrT="[Tekst]"/>
      <dgm:spPr>
        <a:xfrm>
          <a:off x="1559851" y="333"/>
          <a:ext cx="2339776" cy="1299162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Remaining lifetime?</a:t>
          </a:r>
          <a:endParaRPr lang="en-GB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1C2C14A-BC2F-4C07-A4D1-89ADB8CE2E7D}" type="parTrans" cxnId="{73F2BF2D-60A9-4198-BC9F-8906AFA12115}">
      <dgm:prSet/>
      <dgm:spPr/>
      <dgm:t>
        <a:bodyPr/>
        <a:lstStyle/>
        <a:p>
          <a:endParaRPr lang="en-GB" noProof="0" dirty="0"/>
        </a:p>
      </dgm:t>
    </dgm:pt>
    <dgm:pt modelId="{551E2A61-A63F-4D6A-B357-6542F1B4C4B6}" type="sibTrans" cxnId="{73F2BF2D-60A9-4198-BC9F-8906AFA12115}">
      <dgm:prSet/>
      <dgm:spPr/>
      <dgm:t>
        <a:bodyPr/>
        <a:lstStyle/>
        <a:p>
          <a:endParaRPr lang="en-GB" noProof="0" dirty="0"/>
        </a:p>
      </dgm:t>
    </dgm:pt>
    <dgm:pt modelId="{11FF3C23-236C-4565-B8A7-4EF16D7F4B9A}">
      <dgm:prSet phldrT="[Tekst]"/>
      <dgm:spPr>
        <a:xfrm>
          <a:off x="1559851" y="333"/>
          <a:ext cx="2339776" cy="1299162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Lifetime extension</a:t>
          </a:r>
          <a:endParaRPr lang="en-GB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BE4D5EA-4B7A-4C73-AEDE-D8A51E2448E1}" type="parTrans" cxnId="{F3A72F62-4BEF-4B03-AF67-A5A19E905EE4}">
      <dgm:prSet/>
      <dgm:spPr/>
      <dgm:t>
        <a:bodyPr/>
        <a:lstStyle/>
        <a:p>
          <a:endParaRPr lang="en-GB" noProof="0" dirty="0"/>
        </a:p>
      </dgm:t>
    </dgm:pt>
    <dgm:pt modelId="{D95F1621-9CCC-4ABB-AC05-C35EE6117EE5}" type="sibTrans" cxnId="{F3A72F62-4BEF-4B03-AF67-A5A19E905EE4}">
      <dgm:prSet/>
      <dgm:spPr/>
      <dgm:t>
        <a:bodyPr/>
        <a:lstStyle/>
        <a:p>
          <a:endParaRPr lang="en-GB" noProof="0" dirty="0"/>
        </a:p>
      </dgm:t>
    </dgm:pt>
    <dgm:pt modelId="{7D810AFB-A0BA-44FD-8315-D0604C442537}">
      <dgm:prSet phldrT="[Tekst]"/>
      <dgm:spPr>
        <a:xfrm>
          <a:off x="0" y="1429412"/>
          <a:ext cx="1559851" cy="1299162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Barrier material vs CO</a:t>
          </a:r>
          <a:r>
            <a:rPr lang="en-GB" baseline="-25000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</a:t>
          </a:r>
          <a:endParaRPr lang="en-GB" baseline="-250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802B4ED-BEEE-4EE4-87F6-4437AB86EA99}" type="parTrans" cxnId="{BED8ACF8-59FA-4F41-85A8-4B7461E652AA}">
      <dgm:prSet/>
      <dgm:spPr/>
      <dgm:t>
        <a:bodyPr/>
        <a:lstStyle/>
        <a:p>
          <a:endParaRPr lang="en-GB" noProof="0" dirty="0"/>
        </a:p>
      </dgm:t>
    </dgm:pt>
    <dgm:pt modelId="{BA188D87-7BAB-42DC-A99C-D37BC73548F4}" type="sibTrans" cxnId="{BED8ACF8-59FA-4F41-85A8-4B7461E652AA}">
      <dgm:prSet/>
      <dgm:spPr/>
      <dgm:t>
        <a:bodyPr/>
        <a:lstStyle/>
        <a:p>
          <a:endParaRPr lang="en-GB" noProof="0" dirty="0"/>
        </a:p>
      </dgm:t>
    </dgm:pt>
    <dgm:pt modelId="{8EF63193-2918-4E12-8FAD-8693EAD3377A}">
      <dgm:prSet phldrT="[Tekst]"/>
      <dgm:spPr>
        <a:xfrm>
          <a:off x="1559851" y="1429412"/>
          <a:ext cx="2339776" cy="1299162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Behaviour at DUC reservoir conditions</a:t>
          </a:r>
          <a:endParaRPr lang="en-GB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447797C-DEEA-4258-87A7-C10A32124E27}" type="parTrans" cxnId="{DC7EE5B1-B958-4C10-AB22-50D84D7CF3E3}">
      <dgm:prSet/>
      <dgm:spPr/>
      <dgm:t>
        <a:bodyPr/>
        <a:lstStyle/>
        <a:p>
          <a:endParaRPr lang="da-DK"/>
        </a:p>
      </dgm:t>
    </dgm:pt>
    <dgm:pt modelId="{34D30929-30E8-4F6B-8914-704F37E0208D}" type="sibTrans" cxnId="{DC7EE5B1-B958-4C10-AB22-50D84D7CF3E3}">
      <dgm:prSet/>
      <dgm:spPr/>
      <dgm:t>
        <a:bodyPr/>
        <a:lstStyle/>
        <a:p>
          <a:endParaRPr lang="da-DK"/>
        </a:p>
      </dgm:t>
    </dgm:pt>
    <dgm:pt modelId="{3B043651-6DDE-4823-B75E-B3C068D10F38}" type="pres">
      <dgm:prSet presAssocID="{D0F14A34-E74D-440F-AE26-65FC1732B8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F64D2E39-BFCA-45AC-8889-BD5F49BF78C1}" type="pres">
      <dgm:prSet presAssocID="{980E64A0-2070-4F3C-AAEE-10444DF23075}" presName="linNode" presStyleCnt="0"/>
      <dgm:spPr/>
    </dgm:pt>
    <dgm:pt modelId="{960CDADA-540B-4B5D-B5AC-93DCE6019F07}" type="pres">
      <dgm:prSet presAssocID="{980E64A0-2070-4F3C-AAEE-10444DF23075}" presName="parentShp" presStyleLbl="node1" presStyleIdx="0" presStyleCnt="2" custLinFactNeighborY="-2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159FCCC-98E5-4F8D-A1E8-343789E3A937}" type="pres">
      <dgm:prSet presAssocID="{980E64A0-2070-4F3C-AAEE-10444DF2307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CEB522B-2B70-440F-9F0D-A79F4391447B}" type="pres">
      <dgm:prSet presAssocID="{408A2D64-DA6C-4946-B3C2-0C39284053AC}" presName="spacing" presStyleCnt="0"/>
      <dgm:spPr/>
    </dgm:pt>
    <dgm:pt modelId="{F5805965-8399-4373-876E-808540C9A263}" type="pres">
      <dgm:prSet presAssocID="{7D810AFB-A0BA-44FD-8315-D0604C442537}" presName="linNode" presStyleCnt="0"/>
      <dgm:spPr/>
    </dgm:pt>
    <dgm:pt modelId="{0EBA04C8-2A8B-4BA6-B6FB-7DABB71DF2D1}" type="pres">
      <dgm:prSet presAssocID="{7D810AFB-A0BA-44FD-8315-D0604C44253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48C12F1-0F9D-4E78-8547-E9EADAFD1B10}" type="pres">
      <dgm:prSet presAssocID="{7D810AFB-A0BA-44FD-8315-D0604C44253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135AB1F-E827-4282-A985-97337CE11CA7}" type="presOf" srcId="{65E93352-8A0C-4AAE-9F0A-2B5FB0BF1B57}" destId="{E159FCCC-98E5-4F8D-A1E8-343789E3A937}" srcOrd="0" destOrd="0" presId="urn:microsoft.com/office/officeart/2005/8/layout/vList6"/>
    <dgm:cxn modelId="{086BC2C4-D9DB-4DA3-9002-B07F164A1384}" type="presOf" srcId="{7D810AFB-A0BA-44FD-8315-D0604C442537}" destId="{0EBA04C8-2A8B-4BA6-B6FB-7DABB71DF2D1}" srcOrd="0" destOrd="0" presId="urn:microsoft.com/office/officeart/2005/8/layout/vList6"/>
    <dgm:cxn modelId="{BED8ACF8-59FA-4F41-85A8-4B7461E652AA}" srcId="{D0F14A34-E74D-440F-AE26-65FC1732B803}" destId="{7D810AFB-A0BA-44FD-8315-D0604C442537}" srcOrd="1" destOrd="0" parTransId="{0802B4ED-BEEE-4EE4-87F6-4437AB86EA99}" sibTransId="{BA188D87-7BAB-42DC-A99C-D37BC73548F4}"/>
    <dgm:cxn modelId="{C66947F3-66D6-431D-B63F-3AB6ADB50731}" srcId="{D0F14A34-E74D-440F-AE26-65FC1732B803}" destId="{980E64A0-2070-4F3C-AAEE-10444DF23075}" srcOrd="0" destOrd="0" parTransId="{E1045D24-3245-4EA7-A27F-57467BEB1FBE}" sibTransId="{408A2D64-DA6C-4946-B3C2-0C39284053AC}"/>
    <dgm:cxn modelId="{5D6403DF-AE8B-4B23-9F07-F32F06C2F7FE}" type="presOf" srcId="{8EF63193-2918-4E12-8FAD-8693EAD3377A}" destId="{348C12F1-0F9D-4E78-8547-E9EADAFD1B10}" srcOrd="0" destOrd="0" presId="urn:microsoft.com/office/officeart/2005/8/layout/vList6"/>
    <dgm:cxn modelId="{73F2BF2D-60A9-4198-BC9F-8906AFA12115}" srcId="{980E64A0-2070-4F3C-AAEE-10444DF23075}" destId="{65E93352-8A0C-4AAE-9F0A-2B5FB0BF1B57}" srcOrd="0" destOrd="0" parTransId="{F1C2C14A-BC2F-4C07-A4D1-89ADB8CE2E7D}" sibTransId="{551E2A61-A63F-4D6A-B357-6542F1B4C4B6}"/>
    <dgm:cxn modelId="{8A7506C1-0936-40C6-B020-47D4F3163A78}" type="presOf" srcId="{D0F14A34-E74D-440F-AE26-65FC1732B803}" destId="{3B043651-6DDE-4823-B75E-B3C068D10F38}" srcOrd="0" destOrd="0" presId="urn:microsoft.com/office/officeart/2005/8/layout/vList6"/>
    <dgm:cxn modelId="{BAE953CA-11C3-4C67-A562-179D63D54672}" type="presOf" srcId="{980E64A0-2070-4F3C-AAEE-10444DF23075}" destId="{960CDADA-540B-4B5D-B5AC-93DCE6019F07}" srcOrd="0" destOrd="0" presId="urn:microsoft.com/office/officeart/2005/8/layout/vList6"/>
    <dgm:cxn modelId="{F3A72F62-4BEF-4B03-AF67-A5A19E905EE4}" srcId="{980E64A0-2070-4F3C-AAEE-10444DF23075}" destId="{11FF3C23-236C-4565-B8A7-4EF16D7F4B9A}" srcOrd="1" destOrd="0" parTransId="{9BE4D5EA-4B7A-4C73-AEDE-D8A51E2448E1}" sibTransId="{D95F1621-9CCC-4ABB-AC05-C35EE6117EE5}"/>
    <dgm:cxn modelId="{E09D9071-0482-4375-9310-F823F0CD7BD1}" type="presOf" srcId="{11FF3C23-236C-4565-B8A7-4EF16D7F4B9A}" destId="{E159FCCC-98E5-4F8D-A1E8-343789E3A937}" srcOrd="0" destOrd="1" presId="urn:microsoft.com/office/officeart/2005/8/layout/vList6"/>
    <dgm:cxn modelId="{DC7EE5B1-B958-4C10-AB22-50D84D7CF3E3}" srcId="{7D810AFB-A0BA-44FD-8315-D0604C442537}" destId="{8EF63193-2918-4E12-8FAD-8693EAD3377A}" srcOrd="0" destOrd="0" parTransId="{C447797C-DEEA-4258-87A7-C10A32124E27}" sibTransId="{34D30929-30E8-4F6B-8914-704F37E0208D}"/>
    <dgm:cxn modelId="{12BABAFA-053F-4B56-A298-1137C4BC5D89}" type="presParOf" srcId="{3B043651-6DDE-4823-B75E-B3C068D10F38}" destId="{F64D2E39-BFCA-45AC-8889-BD5F49BF78C1}" srcOrd="0" destOrd="0" presId="urn:microsoft.com/office/officeart/2005/8/layout/vList6"/>
    <dgm:cxn modelId="{7A7B328D-09F2-4D64-97B1-42BAA6C83B96}" type="presParOf" srcId="{F64D2E39-BFCA-45AC-8889-BD5F49BF78C1}" destId="{960CDADA-540B-4B5D-B5AC-93DCE6019F07}" srcOrd="0" destOrd="0" presId="urn:microsoft.com/office/officeart/2005/8/layout/vList6"/>
    <dgm:cxn modelId="{67C5BD46-EE7A-4E23-BE6D-BFFE7140A6D5}" type="presParOf" srcId="{F64D2E39-BFCA-45AC-8889-BD5F49BF78C1}" destId="{E159FCCC-98E5-4F8D-A1E8-343789E3A937}" srcOrd="1" destOrd="0" presId="urn:microsoft.com/office/officeart/2005/8/layout/vList6"/>
    <dgm:cxn modelId="{278088B4-E470-47FC-A077-98DEB2BBBB73}" type="presParOf" srcId="{3B043651-6DDE-4823-B75E-B3C068D10F38}" destId="{5CEB522B-2B70-440F-9F0D-A79F4391447B}" srcOrd="1" destOrd="0" presId="urn:microsoft.com/office/officeart/2005/8/layout/vList6"/>
    <dgm:cxn modelId="{B9330A38-1128-475A-A252-7307987E6F14}" type="presParOf" srcId="{3B043651-6DDE-4823-B75E-B3C068D10F38}" destId="{F5805965-8399-4373-876E-808540C9A263}" srcOrd="2" destOrd="0" presId="urn:microsoft.com/office/officeart/2005/8/layout/vList6"/>
    <dgm:cxn modelId="{B9E010B6-1167-4353-A102-016B184894F0}" type="presParOf" srcId="{F5805965-8399-4373-876E-808540C9A263}" destId="{0EBA04C8-2A8B-4BA6-B6FB-7DABB71DF2D1}" srcOrd="0" destOrd="0" presId="urn:microsoft.com/office/officeart/2005/8/layout/vList6"/>
    <dgm:cxn modelId="{11BB3200-B5D4-4209-8BDA-59BC87FFA0A8}" type="presParOf" srcId="{F5805965-8399-4373-876E-808540C9A263}" destId="{348C12F1-0F9D-4E78-8547-E9EADAFD1B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64335-035C-4A63-B413-90EAB9AC875D}">
      <dsp:nvSpPr>
        <dsp:cNvPr id="0" name=""/>
        <dsp:cNvSpPr/>
      </dsp:nvSpPr>
      <dsp:spPr>
        <a:xfrm rot="5440353">
          <a:off x="492503" y="943741"/>
          <a:ext cx="1480867" cy="175777"/>
        </a:xfrm>
        <a:prstGeom prst="rect">
          <a:avLst/>
        </a:prstGeom>
        <a:solidFill>
          <a:srgbClr val="2F3EEA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C3D61-E123-4CBF-9825-41EE6291E87D}">
      <dsp:nvSpPr>
        <dsp:cNvPr id="0" name=""/>
        <dsp:cNvSpPr/>
      </dsp:nvSpPr>
      <dsp:spPr>
        <a:xfrm>
          <a:off x="460798" y="1221"/>
          <a:ext cx="2726683" cy="1171851"/>
        </a:xfrm>
        <a:prstGeom prst="roundRect">
          <a:avLst>
            <a:gd name="adj" fmla="val 10000"/>
          </a:avLst>
        </a:prstGeom>
        <a:solidFill>
          <a:srgbClr val="2F3EE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CO2 State-of-the-Art report </a:t>
          </a:r>
          <a:r>
            <a:rPr lang="en-GB" sz="1500" i="1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(finished Jan-21)</a:t>
          </a:r>
          <a:endParaRPr lang="en-GB" sz="1500" i="1" kern="1200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95120" y="35543"/>
        <a:ext cx="2658039" cy="1103207"/>
      </dsp:txXfrm>
    </dsp:sp>
    <dsp:sp modelId="{47AEDBDD-8800-4AF0-817A-588564A05659}">
      <dsp:nvSpPr>
        <dsp:cNvPr id="0" name=""/>
        <dsp:cNvSpPr/>
      </dsp:nvSpPr>
      <dsp:spPr>
        <a:xfrm rot="5381290">
          <a:off x="511910" y="2408555"/>
          <a:ext cx="1442054" cy="175777"/>
        </a:xfrm>
        <a:prstGeom prst="rect">
          <a:avLst/>
        </a:prstGeom>
        <a:solidFill>
          <a:srgbClr val="2F3EEA">
            <a:hueOff val="-816288"/>
            <a:satOff val="-1267"/>
            <a:lumOff val="-137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B43B0-A1ED-4E53-A327-5EE53A67D202}">
      <dsp:nvSpPr>
        <dsp:cNvPr id="0" name=""/>
        <dsp:cNvSpPr/>
      </dsp:nvSpPr>
      <dsp:spPr>
        <a:xfrm>
          <a:off x="443416" y="1488816"/>
          <a:ext cx="2726683" cy="1171851"/>
        </a:xfrm>
        <a:prstGeom prst="roundRect">
          <a:avLst>
            <a:gd name="adj" fmla="val 10000"/>
          </a:avLst>
        </a:prstGeom>
        <a:solidFill>
          <a:srgbClr val="2F3EEA">
            <a:hueOff val="-699675"/>
            <a:satOff val="-1086"/>
            <a:lumOff val="-117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DHRTC decision to initiate programme </a:t>
          </a:r>
          <a:endParaRPr lang="en-GB" sz="2300" kern="1200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77738" y="1523138"/>
        <a:ext cx="2658039" cy="1103207"/>
      </dsp:txXfrm>
    </dsp:sp>
    <dsp:sp modelId="{73590503-4C7C-44F4-A7AF-199A38BC484E}">
      <dsp:nvSpPr>
        <dsp:cNvPr id="0" name=""/>
        <dsp:cNvSpPr/>
      </dsp:nvSpPr>
      <dsp:spPr>
        <a:xfrm rot="21596663">
          <a:off x="1246395" y="3127961"/>
          <a:ext cx="3319521" cy="175777"/>
        </a:xfrm>
        <a:prstGeom prst="rect">
          <a:avLst/>
        </a:prstGeom>
        <a:solidFill>
          <a:srgbClr val="2F3EEA">
            <a:hueOff val="-1632575"/>
            <a:satOff val="-2533"/>
            <a:lumOff val="-274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78A4A-B52A-4D86-B98C-656A48B00D61}">
      <dsp:nvSpPr>
        <dsp:cNvPr id="0" name=""/>
        <dsp:cNvSpPr/>
      </dsp:nvSpPr>
      <dsp:spPr>
        <a:xfrm>
          <a:off x="460798" y="2930849"/>
          <a:ext cx="2726683" cy="1171851"/>
        </a:xfrm>
        <a:prstGeom prst="roundRect">
          <a:avLst>
            <a:gd name="adj" fmla="val 10000"/>
          </a:avLst>
        </a:prstGeom>
        <a:solidFill>
          <a:srgbClr val="2F3EEA">
            <a:hueOff val="-1399350"/>
            <a:satOff val="-2171"/>
            <a:lumOff val="-235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DHRTC formulate scope </a:t>
          </a:r>
          <a:endParaRPr lang="en-GB" sz="1500" i="1" kern="1200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95120" y="2965171"/>
        <a:ext cx="2658039" cy="1103207"/>
      </dsp:txXfrm>
    </dsp:sp>
    <dsp:sp modelId="{93FD561D-F1ED-4959-9228-D481E145B604}">
      <dsp:nvSpPr>
        <dsp:cNvPr id="0" name=""/>
        <dsp:cNvSpPr/>
      </dsp:nvSpPr>
      <dsp:spPr>
        <a:xfrm rot="16187493">
          <a:off x="3840650" y="2395554"/>
          <a:ext cx="1454772" cy="175777"/>
        </a:xfrm>
        <a:prstGeom prst="rect">
          <a:avLst/>
        </a:prstGeom>
        <a:solidFill>
          <a:srgbClr val="2F3EEA">
            <a:hueOff val="-2448863"/>
            <a:satOff val="-3800"/>
            <a:lumOff val="-411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971E8-B953-4B8C-8AF6-D3E5B1294AB7}">
      <dsp:nvSpPr>
        <dsp:cNvPr id="0" name=""/>
        <dsp:cNvSpPr/>
      </dsp:nvSpPr>
      <dsp:spPr>
        <a:xfrm>
          <a:off x="3789852" y="2927626"/>
          <a:ext cx="2726683" cy="1171851"/>
        </a:xfrm>
        <a:prstGeom prst="roundRect">
          <a:avLst>
            <a:gd name="adj" fmla="val 10000"/>
          </a:avLst>
        </a:prstGeom>
        <a:solidFill>
          <a:srgbClr val="2F3EEA">
            <a:hueOff val="-2099025"/>
            <a:satOff val="-3257"/>
            <a:lumOff val="-353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Framing Session DUC/researchers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May 26th</a:t>
          </a:r>
          <a:endParaRPr lang="en-GB" sz="1500" i="1" kern="1200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3824174" y="2961948"/>
        <a:ext cx="2658039" cy="1103207"/>
      </dsp:txXfrm>
    </dsp:sp>
    <dsp:sp modelId="{10B9071A-AE6A-4862-BEF5-316FC44BD5C1}">
      <dsp:nvSpPr>
        <dsp:cNvPr id="0" name=""/>
        <dsp:cNvSpPr/>
      </dsp:nvSpPr>
      <dsp:spPr>
        <a:xfrm rot="16200000">
          <a:off x="3836397" y="932351"/>
          <a:ext cx="1457985" cy="175777"/>
        </a:xfrm>
        <a:prstGeom prst="rect">
          <a:avLst/>
        </a:prstGeom>
        <a:solidFill>
          <a:srgbClr val="2F3EEA">
            <a:hueOff val="-3265150"/>
            <a:satOff val="-5066"/>
            <a:lumOff val="-549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29F83-1166-4491-BB33-BDA65FF612CD}">
      <dsp:nvSpPr>
        <dsp:cNvPr id="0" name=""/>
        <dsp:cNvSpPr/>
      </dsp:nvSpPr>
      <dsp:spPr>
        <a:xfrm>
          <a:off x="3784559" y="1466035"/>
          <a:ext cx="2726683" cy="1171851"/>
        </a:xfrm>
        <a:prstGeom prst="roundRect">
          <a:avLst>
            <a:gd name="adj" fmla="val 10000"/>
          </a:avLst>
        </a:prstGeom>
        <a:solidFill>
          <a:srgbClr val="2F3EEA">
            <a:hueOff val="-2798700"/>
            <a:satOff val="-4342"/>
            <a:lumOff val="-470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DHRTC Ideation Session</a:t>
          </a:r>
        </a:p>
      </dsp:txBody>
      <dsp:txXfrm>
        <a:off x="3818881" y="1500357"/>
        <a:ext cx="2658039" cy="1103207"/>
      </dsp:txXfrm>
    </dsp:sp>
    <dsp:sp modelId="{7C6B095E-3EB2-4445-A77D-4A51E044A54A}">
      <dsp:nvSpPr>
        <dsp:cNvPr id="0" name=""/>
        <dsp:cNvSpPr/>
      </dsp:nvSpPr>
      <dsp:spPr>
        <a:xfrm>
          <a:off x="4570157" y="199944"/>
          <a:ext cx="3361667" cy="175777"/>
        </a:xfrm>
        <a:prstGeom prst="rect">
          <a:avLst/>
        </a:prstGeom>
        <a:solidFill>
          <a:srgbClr val="2F3EEA">
            <a:hueOff val="-4081437"/>
            <a:satOff val="-6333"/>
            <a:lumOff val="-686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0052D-71C2-4735-9180-1B6EBF8ED921}">
      <dsp:nvSpPr>
        <dsp:cNvPr id="0" name=""/>
        <dsp:cNvSpPr/>
      </dsp:nvSpPr>
      <dsp:spPr>
        <a:xfrm>
          <a:off x="3784559" y="1221"/>
          <a:ext cx="2726683" cy="1171851"/>
        </a:xfrm>
        <a:prstGeom prst="roundRect">
          <a:avLst>
            <a:gd name="adj" fmla="val 10000"/>
          </a:avLst>
        </a:prstGeom>
        <a:solidFill>
          <a:srgbClr val="2F3EEA">
            <a:hueOff val="-3498375"/>
            <a:satOff val="-5428"/>
            <a:lumOff val="-588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Deadline for proposals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700" kern="1200" noProof="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(start August)</a:t>
          </a:r>
          <a:endParaRPr lang="en-GB" sz="1700" kern="1200" noProof="0" dirty="0" smtClean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>
        <a:off x="3818881" y="35543"/>
        <a:ext cx="2658039" cy="1103207"/>
      </dsp:txXfrm>
    </dsp:sp>
    <dsp:sp modelId="{B2569BAB-E5EE-423C-8848-B451DA17348F}">
      <dsp:nvSpPr>
        <dsp:cNvPr id="0" name=""/>
        <dsp:cNvSpPr/>
      </dsp:nvSpPr>
      <dsp:spPr>
        <a:xfrm rot="5400000">
          <a:off x="7207599" y="932351"/>
          <a:ext cx="1457985" cy="175777"/>
        </a:xfrm>
        <a:prstGeom prst="rect">
          <a:avLst/>
        </a:prstGeom>
        <a:solidFill>
          <a:srgbClr val="2F3EEA">
            <a:hueOff val="-4897725"/>
            <a:satOff val="-7599"/>
            <a:lumOff val="-823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A0E25-B964-4311-B058-6583D4218BCF}">
      <dsp:nvSpPr>
        <dsp:cNvPr id="0" name=""/>
        <dsp:cNvSpPr/>
      </dsp:nvSpPr>
      <dsp:spPr>
        <a:xfrm>
          <a:off x="7155761" y="1221"/>
          <a:ext cx="2726683" cy="1171851"/>
        </a:xfrm>
        <a:prstGeom prst="roundRect">
          <a:avLst>
            <a:gd name="adj" fmla="val 10000"/>
          </a:avLst>
        </a:prstGeom>
        <a:solidFill>
          <a:srgbClr val="2F3EEA">
            <a:hueOff val="-4198050"/>
            <a:satOff val="-6513"/>
            <a:lumOff val="-706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Project Selection </a:t>
          </a:r>
          <a:r>
            <a:rPr lang="en-GB" sz="1500" i="1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(tentative end September)</a:t>
          </a:r>
          <a:endParaRPr lang="en-GB" sz="1500" i="1" kern="1200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7190083" y="35543"/>
        <a:ext cx="2658039" cy="1103207"/>
      </dsp:txXfrm>
    </dsp:sp>
    <dsp:sp modelId="{74B7F4D9-4E25-4896-AAC0-050AA7422DF1}">
      <dsp:nvSpPr>
        <dsp:cNvPr id="0" name=""/>
        <dsp:cNvSpPr/>
      </dsp:nvSpPr>
      <dsp:spPr>
        <a:xfrm>
          <a:off x="7155761" y="1466035"/>
          <a:ext cx="2726683" cy="1171851"/>
        </a:xfrm>
        <a:prstGeom prst="roundRect">
          <a:avLst>
            <a:gd name="adj" fmla="val 10000"/>
          </a:avLst>
        </a:prstGeom>
        <a:solidFill>
          <a:srgbClr val="2F3EEA">
            <a:hueOff val="-4897725"/>
            <a:satOff val="-7599"/>
            <a:lumOff val="-823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Research Initiation </a:t>
          </a:r>
          <a:r>
            <a:rPr lang="en-GB" sz="1500" i="1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(tentative Q4-21)</a:t>
          </a:r>
          <a:endParaRPr lang="en-GB" sz="1500" i="1" kern="1200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7190083" y="1500357"/>
        <a:ext cx="2658039" cy="1103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F9722-413F-4EC2-8FEB-8D9A2DEF745E}">
      <dsp:nvSpPr>
        <dsp:cNvPr id="0" name=""/>
        <dsp:cNvSpPr/>
      </dsp:nvSpPr>
      <dsp:spPr>
        <a:xfrm>
          <a:off x="1817278" y="1010463"/>
          <a:ext cx="994500" cy="345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50"/>
              </a:lnTo>
              <a:lnTo>
                <a:pt x="993643" y="172450"/>
              </a:lnTo>
              <a:lnTo>
                <a:pt x="993643" y="344900"/>
              </a:lnTo>
            </a:path>
          </a:pathLst>
        </a:custGeom>
        <a:noFill/>
        <a:ln w="25400" cap="flat" cmpd="sng" algn="ctr">
          <a:solidFill>
            <a:srgbClr val="99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13236-0892-4E88-BA24-5B8D494B51AA}">
      <dsp:nvSpPr>
        <dsp:cNvPr id="0" name=""/>
        <dsp:cNvSpPr/>
      </dsp:nvSpPr>
      <dsp:spPr>
        <a:xfrm>
          <a:off x="822777" y="1010463"/>
          <a:ext cx="994500" cy="345198"/>
        </a:xfrm>
        <a:custGeom>
          <a:avLst/>
          <a:gdLst/>
          <a:ahLst/>
          <a:cxnLst/>
          <a:rect l="0" t="0" r="0" b="0"/>
          <a:pathLst>
            <a:path>
              <a:moveTo>
                <a:pt x="993643" y="0"/>
              </a:moveTo>
              <a:lnTo>
                <a:pt x="993643" y="172450"/>
              </a:lnTo>
              <a:lnTo>
                <a:pt x="0" y="172450"/>
              </a:lnTo>
              <a:lnTo>
                <a:pt x="0" y="344900"/>
              </a:lnTo>
            </a:path>
          </a:pathLst>
        </a:custGeom>
        <a:noFill/>
        <a:ln w="25400" cap="flat" cmpd="sng" algn="ctr">
          <a:solidFill>
            <a:srgbClr val="99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490A4-0AE2-4177-85C7-723EE842ED5F}">
      <dsp:nvSpPr>
        <dsp:cNvPr id="0" name=""/>
        <dsp:cNvSpPr/>
      </dsp:nvSpPr>
      <dsp:spPr>
        <a:xfrm>
          <a:off x="756614" y="188562"/>
          <a:ext cx="2121327" cy="821901"/>
        </a:xfrm>
        <a:prstGeom prst="rect">
          <a:avLst/>
        </a:prstGeom>
        <a:solidFill>
          <a:srgbClr val="FFFFFF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Is Chalk suitable for CO</a:t>
          </a:r>
          <a:r>
            <a:rPr lang="en-GB" sz="2000" kern="1200" baseline="-250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2</a:t>
          </a:r>
          <a:r>
            <a:rPr lang="en-GB" sz="20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 Storage? </a:t>
          </a:r>
          <a:endParaRPr lang="en-GB" sz="1500" i="1" kern="1200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756614" y="188562"/>
        <a:ext cx="2121327" cy="821901"/>
      </dsp:txXfrm>
    </dsp:sp>
    <dsp:sp modelId="{82BF8498-0417-41D5-B176-A72B7D8F2334}">
      <dsp:nvSpPr>
        <dsp:cNvPr id="0" name=""/>
        <dsp:cNvSpPr/>
      </dsp:nvSpPr>
      <dsp:spPr>
        <a:xfrm>
          <a:off x="876" y="1355662"/>
          <a:ext cx="1643802" cy="1145960"/>
        </a:xfrm>
        <a:prstGeom prst="rect">
          <a:avLst/>
        </a:prstGeom>
        <a:solidFill>
          <a:srgbClr val="99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No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Stop Point (for </a:t>
          </a:r>
          <a:r>
            <a:rPr lang="da-DK" sz="22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chalk</a:t>
          </a:r>
          <a:r>
            <a:rPr lang="da-DK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)</a:t>
          </a:r>
          <a:endParaRPr lang="da-DK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876" y="1355662"/>
        <a:ext cx="1643802" cy="1145960"/>
      </dsp:txXfrm>
    </dsp:sp>
    <dsp:sp modelId="{CE18EFB4-390B-462E-BCED-81EA8B60AC96}">
      <dsp:nvSpPr>
        <dsp:cNvPr id="0" name=""/>
        <dsp:cNvSpPr/>
      </dsp:nvSpPr>
      <dsp:spPr>
        <a:xfrm>
          <a:off x="1989877" y="1355662"/>
          <a:ext cx="1643802" cy="1332483"/>
        </a:xfrm>
        <a:prstGeom prst="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Yes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Open for more research</a:t>
          </a:r>
          <a:endParaRPr lang="da-DK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989877" y="1355662"/>
        <a:ext cx="1643802" cy="1332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F9722-413F-4EC2-8FEB-8D9A2DEF745E}">
      <dsp:nvSpPr>
        <dsp:cNvPr id="0" name=""/>
        <dsp:cNvSpPr/>
      </dsp:nvSpPr>
      <dsp:spPr>
        <a:xfrm>
          <a:off x="1781229" y="1569396"/>
          <a:ext cx="974773" cy="338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50"/>
              </a:lnTo>
              <a:lnTo>
                <a:pt x="993643" y="172450"/>
              </a:lnTo>
              <a:lnTo>
                <a:pt x="993643" y="344900"/>
              </a:lnTo>
            </a:path>
          </a:pathLst>
        </a:custGeom>
        <a:noFill/>
        <a:ln w="25400" cap="flat" cmpd="sng" algn="ctr">
          <a:solidFill>
            <a:srgbClr val="99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13236-0892-4E88-BA24-5B8D494B51AA}">
      <dsp:nvSpPr>
        <dsp:cNvPr id="0" name=""/>
        <dsp:cNvSpPr/>
      </dsp:nvSpPr>
      <dsp:spPr>
        <a:xfrm>
          <a:off x="806456" y="1569396"/>
          <a:ext cx="974773" cy="338350"/>
        </a:xfrm>
        <a:custGeom>
          <a:avLst/>
          <a:gdLst/>
          <a:ahLst/>
          <a:cxnLst/>
          <a:rect l="0" t="0" r="0" b="0"/>
          <a:pathLst>
            <a:path>
              <a:moveTo>
                <a:pt x="993643" y="0"/>
              </a:moveTo>
              <a:lnTo>
                <a:pt x="993643" y="172450"/>
              </a:lnTo>
              <a:lnTo>
                <a:pt x="0" y="172450"/>
              </a:lnTo>
              <a:lnTo>
                <a:pt x="0" y="344900"/>
              </a:lnTo>
            </a:path>
          </a:pathLst>
        </a:custGeom>
        <a:noFill/>
        <a:ln w="25400" cap="flat" cmpd="sng" algn="ctr">
          <a:solidFill>
            <a:srgbClr val="9900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490A4-0AE2-4177-85C7-723EE842ED5F}">
      <dsp:nvSpPr>
        <dsp:cNvPr id="0" name=""/>
        <dsp:cNvSpPr/>
      </dsp:nvSpPr>
      <dsp:spPr>
        <a:xfrm>
          <a:off x="403834" y="163362"/>
          <a:ext cx="2754789" cy="1406033"/>
        </a:xfrm>
        <a:prstGeom prst="rect">
          <a:avLst/>
        </a:prstGeom>
        <a:solidFill>
          <a:srgbClr val="FFFFFF"/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Short Projects -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Taking advantage of infrastructure and subsurface knowledge</a:t>
          </a:r>
          <a:endParaRPr lang="en-GB" sz="1800" i="1" kern="1200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03834" y="163362"/>
        <a:ext cx="2754789" cy="1406033"/>
      </dsp:txXfrm>
    </dsp:sp>
    <dsp:sp modelId="{82BF8498-0417-41D5-B176-A72B7D8F2334}">
      <dsp:nvSpPr>
        <dsp:cNvPr id="0" name=""/>
        <dsp:cNvSpPr/>
      </dsp:nvSpPr>
      <dsp:spPr>
        <a:xfrm>
          <a:off x="858" y="1907747"/>
          <a:ext cx="1611195" cy="805597"/>
        </a:xfrm>
        <a:prstGeom prst="rect">
          <a:avLst/>
        </a:prstGeom>
        <a:noFill/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Leak detection</a:t>
          </a:r>
          <a:endParaRPr lang="en-GB" sz="2600" kern="1200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858" y="1907747"/>
        <a:ext cx="1611195" cy="805597"/>
      </dsp:txXfrm>
    </dsp:sp>
    <dsp:sp modelId="{CE18EFB4-390B-462E-BCED-81EA8B60AC96}">
      <dsp:nvSpPr>
        <dsp:cNvPr id="0" name=""/>
        <dsp:cNvSpPr/>
      </dsp:nvSpPr>
      <dsp:spPr>
        <a:xfrm>
          <a:off x="1950404" y="1907747"/>
          <a:ext cx="1611195" cy="805597"/>
        </a:xfrm>
        <a:prstGeom prst="rect">
          <a:avLst/>
        </a:prstGeom>
        <a:noFill/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noProof="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Plume movement</a:t>
          </a:r>
          <a:endParaRPr lang="en-GB" sz="2600" kern="1200" noProof="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1950404" y="1907747"/>
        <a:ext cx="1611195" cy="805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FCCC-98E5-4F8D-A1E8-343789E3A937}">
      <dsp:nvSpPr>
        <dsp:cNvPr id="0" name=""/>
        <dsp:cNvSpPr/>
      </dsp:nvSpPr>
      <dsp:spPr>
        <a:xfrm>
          <a:off x="1469382" y="333"/>
          <a:ext cx="2204073" cy="1298993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Remaining lifetime?</a:t>
          </a:r>
          <a:endParaRPr lang="en-GB" sz="17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Lifetime extension</a:t>
          </a:r>
          <a:endParaRPr lang="en-GB" sz="17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469382" y="162707"/>
        <a:ext cx="1716951" cy="974245"/>
      </dsp:txXfrm>
    </dsp:sp>
    <dsp:sp modelId="{960CDADA-540B-4B5D-B5AC-93DCE6019F07}">
      <dsp:nvSpPr>
        <dsp:cNvPr id="0" name=""/>
        <dsp:cNvSpPr/>
      </dsp:nvSpPr>
      <dsp:spPr>
        <a:xfrm>
          <a:off x="0" y="0"/>
          <a:ext cx="1469382" cy="1298993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Can existing wells be re-used</a:t>
          </a:r>
          <a:endParaRPr lang="en-GB" sz="20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3412" y="63412"/>
        <a:ext cx="1342558" cy="1172169"/>
      </dsp:txXfrm>
    </dsp:sp>
    <dsp:sp modelId="{348C12F1-0F9D-4E78-8547-E9EADAFD1B10}">
      <dsp:nvSpPr>
        <dsp:cNvPr id="0" name=""/>
        <dsp:cNvSpPr/>
      </dsp:nvSpPr>
      <dsp:spPr>
        <a:xfrm>
          <a:off x="1469382" y="1429225"/>
          <a:ext cx="2204073" cy="1298993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Behaviour at DUC reservoir conditions</a:t>
          </a:r>
          <a:endParaRPr lang="en-GB" sz="17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469382" y="1591599"/>
        <a:ext cx="1716951" cy="974245"/>
      </dsp:txXfrm>
    </dsp:sp>
    <dsp:sp modelId="{0EBA04C8-2A8B-4BA6-B6FB-7DABB71DF2D1}">
      <dsp:nvSpPr>
        <dsp:cNvPr id="0" name=""/>
        <dsp:cNvSpPr/>
      </dsp:nvSpPr>
      <dsp:spPr>
        <a:xfrm>
          <a:off x="0" y="1429225"/>
          <a:ext cx="1469382" cy="1298993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Barrier material vs CO</a:t>
          </a:r>
          <a:r>
            <a:rPr lang="en-GB" sz="2000" kern="1200" baseline="-25000" noProof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</a:t>
          </a:r>
          <a:endParaRPr lang="en-GB" sz="2000" kern="1200" baseline="-250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3412" y="1492637"/>
        <a:ext cx="1342558" cy="1172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97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23A2-2962-4B18-BF27-0466343C9B1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562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43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31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B4C8-3D85-4353-B878-FF6D60FFDF9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95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EB4C8-3D85-4353-B878-FF6D60FFDF9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8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90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1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47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EB4C8-3D85-4353-B878-FF6D60FFDF9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18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609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29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E23A2-2962-4B18-BF27-0466343C9B1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56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E23A2-2962-4B18-BF27-0466343C9B18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124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04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undertiteltypografien i masteren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5207" y="6477000"/>
            <a:ext cx="3959769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2694" y="6477000"/>
            <a:ext cx="40794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da-DK" smtClean="0">
                <a:solidFill>
                  <a:srgbClr val="000000"/>
                </a:solidFill>
              </a:rPr>
              <a:pPr/>
              <a:t>‹#›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-14069"/>
            <a:ext cx="12190413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da-DK" sz="1800" dirty="0" smtClean="0">
              <a:solidFill>
                <a:srgbClr val="000000"/>
              </a:solidFill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1295400"/>
            <a:ext cx="8725800" cy="838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1" y="2286000"/>
            <a:ext cx="8723683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subtitle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 smtClean="0"/>
          </a:p>
        </p:txBody>
      </p:sp>
      <p:pic>
        <p:nvPicPr>
          <p:cNvPr id="3" name="SD_ART_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" y="6029562"/>
            <a:ext cx="5212800" cy="626400"/>
          </a:xfrm>
          <a:prstGeom prst="rect">
            <a:avLst/>
          </a:prstGeom>
        </p:spPr>
      </p:pic>
      <p:pic>
        <p:nvPicPr>
          <p:cNvPr id="6" name="SD_ART_Logo_bmkAr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8" y="6029561"/>
            <a:ext cx="5162682" cy="626400"/>
          </a:xfrm>
          <a:prstGeom prst="rect">
            <a:avLst/>
          </a:prstGeom>
        </p:spPr>
      </p:pic>
      <p:sp>
        <p:nvSpPr>
          <p:cNvPr id="4" name="SD_ART_Frise"/>
          <p:cNvSpPr/>
          <p:nvPr userDrawn="1"/>
        </p:nvSpPr>
        <p:spPr bwMode="auto">
          <a:xfrm>
            <a:off x="7150413" y="3393256"/>
            <a:ext cx="5040000" cy="2340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da-DK" sz="1800" dirty="0" smtClean="0">
              <a:solidFill>
                <a:srgbClr val="000000"/>
              </a:solidFill>
            </a:endParaRPr>
          </a:p>
        </p:txBody>
      </p:sp>
      <p:pic>
        <p:nvPicPr>
          <p:cNvPr id="5" name="SD_ART_Frise_bmkAr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13" y="3393256"/>
            <a:ext cx="5040000" cy="2340218"/>
          </a:xfrm>
          <a:prstGeom prst="rect">
            <a:avLst/>
          </a:prstGeom>
        </p:spPr>
      </p:pic>
      <p:pic>
        <p:nvPicPr>
          <p:cNvPr id="13" name="Picture 4" descr="DTU Corporate logo_F_A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65" y="279400"/>
            <a:ext cx="485265" cy="7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19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Edit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7723-A45C-4EB5-B374-FC09D95661B0}" type="datetime3">
              <a:rPr lang="da-DK" smtClean="0">
                <a:solidFill>
                  <a:srgbClr val="FFFFFF"/>
                </a:solidFill>
              </a:rPr>
              <a:pPr/>
              <a:t>23.06.2021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780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148616"/>
            <a:ext cx="10563358" cy="1143000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1" y="1449388"/>
            <a:ext cx="5364162" cy="47879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Edit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975" y="1449388"/>
            <a:ext cx="5362575" cy="47879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Edit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1003-F7D7-4D99-9891-951CA3363AA7}" type="datetime3">
              <a:rPr lang="da-DK" smtClean="0">
                <a:solidFill>
                  <a:srgbClr val="FFFFFF"/>
                </a:solidFill>
              </a:rPr>
              <a:pPr/>
              <a:t>23.06.2021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730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F41D-9CDC-46FF-89D2-22E39C173F8C}" type="datetime3">
              <a:rPr lang="da-DK" smtClean="0">
                <a:solidFill>
                  <a:srgbClr val="FFFFFF"/>
                </a:solidFill>
              </a:rPr>
              <a:pPr/>
              <a:t>23.06.2021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667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F5D-9053-4EB4-9165-5F153EDC9421}" type="datetime3">
              <a:rPr lang="da-DK" smtClean="0">
                <a:solidFill>
                  <a:srgbClr val="FFFFFF"/>
                </a:solidFill>
              </a:rPr>
              <a:pPr/>
              <a:t>23.06.2021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9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6540041"/>
            <a:ext cx="12190413" cy="317678"/>
          </a:xfrm>
          <a:custGeom>
            <a:avLst/>
            <a:gdLst/>
            <a:ahLst/>
            <a:cxnLst/>
            <a:rect l="l" t="t" r="r" b="b"/>
            <a:pathLst>
              <a:path w="20104100" h="523875">
                <a:moveTo>
                  <a:pt x="20104099" y="0"/>
                </a:moveTo>
                <a:lnTo>
                  <a:pt x="0" y="0"/>
                </a:lnTo>
                <a:lnTo>
                  <a:pt x="0" y="523544"/>
                </a:lnTo>
                <a:lnTo>
                  <a:pt x="20104099" y="523544"/>
                </a:lnTo>
                <a:lnTo>
                  <a:pt x="20104099" y="0"/>
                </a:lnTo>
                <a:close/>
              </a:path>
            </a:pathLst>
          </a:custGeom>
          <a:solidFill>
            <a:srgbClr val="161647"/>
          </a:solidFill>
        </p:spPr>
        <p:txBody>
          <a:bodyPr wrap="square" lIns="0" tIns="0" rIns="0" bIns="0" rtlCol="0"/>
          <a:lstStyle/>
          <a:p>
            <a:endParaRPr sz="97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9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700">
              <a:lnSpc>
                <a:spcPts val="834"/>
              </a:lnSpc>
            </a:pPr>
            <a:r>
              <a:rPr lang="en-US" spc="-6" smtClean="0"/>
              <a:t>Centre </a:t>
            </a:r>
            <a:r>
              <a:rPr lang="en-US" spc="-3" smtClean="0"/>
              <a:t>for Oil and Gas </a:t>
            </a:r>
            <a:r>
              <a:rPr lang="en-US" smtClean="0"/>
              <a:t>–</a:t>
            </a:r>
            <a:r>
              <a:rPr lang="en-US" spc="-3" smtClean="0"/>
              <a:t> </a:t>
            </a:r>
            <a:r>
              <a:rPr lang="en-US" spc="-9" smtClean="0"/>
              <a:t>DTU</a:t>
            </a:r>
            <a:endParaRPr lang="en-US" spc="-9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9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700">
              <a:lnSpc>
                <a:spcPts val="834"/>
              </a:lnSpc>
            </a:pPr>
            <a:fld id="{9961CE3F-7A8F-D942-B1C9-60C6FEC22AE3}" type="datetime1">
              <a:rPr lang="da-DK" spc="-6" smtClean="0"/>
              <a:pPr marL="7700">
                <a:lnSpc>
                  <a:spcPts val="834"/>
                </a:lnSpc>
              </a:pPr>
              <a:t>23-06-2021</a:t>
            </a:fld>
            <a:endParaRPr lang="da-DK" spc="-6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9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700">
              <a:lnSpc>
                <a:spcPts val="834"/>
              </a:lnSpc>
            </a:pPr>
            <a:r>
              <a:rPr lang="en-US" spc="-6" smtClean="0"/>
              <a:t>Page</a:t>
            </a:r>
            <a:r>
              <a:rPr lang="en-US" spc="-30" smtClean="0"/>
              <a:t> </a:t>
            </a:r>
            <a:fld id="{81D60167-4931-47E6-BA6A-407CBD079E47}" type="slidenum">
              <a:rPr smtClean="0"/>
              <a:pPr marL="7700">
                <a:lnSpc>
                  <a:spcPts val="834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584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333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smtClean="0"/>
              <a:t>Klik for at redigere undertiteltypografien i masteren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1639550" y="6476999"/>
            <a:ext cx="55086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0714425-D3F2-43D1-AF90-8B02031ADB03}" type="datetime3">
              <a:rPr lang="da-DK" smtClean="0">
                <a:solidFill>
                  <a:srgbClr val="FFFFFF"/>
                </a:solidFill>
              </a:rPr>
              <a:pPr/>
              <a:t>23.06.2021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20939" y="6477000"/>
            <a:ext cx="2305369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2301" y="6477000"/>
            <a:ext cx="598341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9" y="148616"/>
            <a:ext cx="105633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449388"/>
            <a:ext cx="11017250" cy="479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Edit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13676" name="SD_Off_Workarea"/>
          <p:cNvSpPr>
            <a:spLocks noChangeArrowheads="1"/>
          </p:cNvSpPr>
          <p:nvPr/>
        </p:nvSpPr>
        <p:spPr bwMode="auto">
          <a:xfrm>
            <a:off x="1318512" y="6477000"/>
            <a:ext cx="610884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a-DK" sz="900" b="1" dirty="0" smtClean="0">
                <a:solidFill>
                  <a:srgbClr val="000000"/>
                </a:solidFill>
              </a:rPr>
              <a:t>Centre for Oil and Gas - DTU, Technical </a:t>
            </a:r>
            <a:r>
              <a:rPr lang="da-DK" sz="900" b="1" dirty="0" err="1" smtClean="0">
                <a:solidFill>
                  <a:srgbClr val="000000"/>
                </a:solidFill>
              </a:rPr>
              <a:t>University</a:t>
            </a:r>
            <a:r>
              <a:rPr lang="da-DK" sz="900" b="1" dirty="0" smtClean="0">
                <a:solidFill>
                  <a:srgbClr val="000000"/>
                </a:solidFill>
              </a:rPr>
              <a:t> of Denmark</a:t>
            </a:r>
            <a:endParaRPr lang="da-DK" sz="900" b="1" dirty="0">
              <a:solidFill>
                <a:srgbClr val="000000"/>
              </a:solidFill>
            </a:endParaRPr>
          </a:p>
        </p:txBody>
      </p:sp>
      <p:sp>
        <p:nvSpPr>
          <p:cNvPr id="15" name="SD_FLD_DocumentDate"/>
          <p:cNvSpPr txBox="1">
            <a:spLocks/>
          </p:cNvSpPr>
          <p:nvPr userDrawn="1"/>
        </p:nvSpPr>
        <p:spPr>
          <a:xfrm>
            <a:off x="9726308" y="6477000"/>
            <a:ext cx="1913515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r>
              <a:rPr lang="da-DK" sz="900" smtClean="0">
                <a:solidFill>
                  <a:srgbClr val="000000"/>
                </a:solidFill>
              </a:rPr>
              <a:t>6. juni 2018</a:t>
            </a:r>
            <a:endParaRPr lang="da-DK" sz="900" dirty="0">
              <a:solidFill>
                <a:srgbClr val="000000"/>
              </a:solidFill>
            </a:endParaRPr>
          </a:p>
        </p:txBody>
      </p:sp>
      <p:pic>
        <p:nvPicPr>
          <p:cNvPr id="23" name="Picture 4" descr="DTU Corporate logo_F_A0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65" y="279400"/>
            <a:ext cx="485265" cy="7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/>
          <p:nvPr userDrawn="1"/>
        </p:nvSpPr>
        <p:spPr>
          <a:xfrm>
            <a:off x="12425388" y="6244790"/>
            <a:ext cx="23096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100" noProof="1" smtClean="0">
                <a:solidFill>
                  <a:srgbClr val="FFFFFF"/>
                </a:solidFill>
              </a:rPr>
              <a:t>Add Presentation Title </a:t>
            </a:r>
            <a:br>
              <a:rPr lang="da-DK" sz="1100" noProof="1" smtClean="0">
                <a:solidFill>
                  <a:srgbClr val="FFFFFF"/>
                </a:solidFill>
              </a:rPr>
            </a:br>
            <a:r>
              <a:rPr lang="da-DK" sz="1100" noProof="1" smtClean="0">
                <a:solidFill>
                  <a:srgbClr val="FFFFFF"/>
                </a:solidFill>
              </a:rPr>
              <a:t>in Footer via ”Insert”; </a:t>
            </a:r>
            <a:br>
              <a:rPr lang="da-DK" sz="1100" noProof="1" smtClean="0">
                <a:solidFill>
                  <a:srgbClr val="FFFFFF"/>
                </a:solidFill>
              </a:rPr>
            </a:br>
            <a:r>
              <a:rPr lang="da-DK" sz="1100" noProof="1" smtClean="0">
                <a:solidFill>
                  <a:srgbClr val="FFFFFF"/>
                </a:solidFill>
              </a:rPr>
              <a:t>”Header &amp; Footer”</a:t>
            </a:r>
            <a:endParaRPr lang="da-DK" sz="1100" noProof="1">
              <a:solidFill>
                <a:srgbClr val="FFFFFF"/>
              </a:solidFill>
            </a:endParaRPr>
          </a:p>
        </p:txBody>
      </p:sp>
      <p:cxnSp>
        <p:nvCxnSpPr>
          <p:cNvPr id="11" name="Straight Connector 13"/>
          <p:cNvCxnSpPr/>
          <p:nvPr userDrawn="1"/>
        </p:nvCxnSpPr>
        <p:spPr bwMode="auto">
          <a:xfrm>
            <a:off x="12250613" y="6597352"/>
            <a:ext cx="1919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691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1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3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46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6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894" indent="-188894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574618" indent="-19524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00"/>
          </a:solidFill>
          <a:latin typeface="+mn-lt"/>
          <a:ea typeface="+mn-ea"/>
        </a:defRPr>
      </a:lvl2pPr>
      <a:lvl3pPr marL="1279397" indent="-228577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00000"/>
          </a:solidFill>
          <a:latin typeface="+mn-lt"/>
          <a:ea typeface="+mn-ea"/>
        </a:defRPr>
      </a:lvl3pPr>
      <a:lvl4pPr marL="1698455" indent="-228577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00"/>
          </a:solidFill>
          <a:latin typeface="+mn-lt"/>
          <a:ea typeface="+mn-ea"/>
        </a:defRPr>
      </a:lvl4pPr>
      <a:lvl5pPr marL="2117513" indent="-228577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0000"/>
          </a:solidFill>
          <a:latin typeface="+mn-lt"/>
          <a:ea typeface="+mn-ea"/>
        </a:defRPr>
      </a:lvl5pPr>
      <a:lvl6pPr marL="2574668" indent="-228577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1822" indent="-228577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8976" indent="-228577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130" indent="-228577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13.png"/><Relationship Id="rId21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15.png"/><Relationship Id="rId10" Type="http://schemas.openxmlformats.org/officeDocument/2006/relationships/diagramData" Target="../diagrams/data3.xml"/><Relationship Id="rId19" Type="http://schemas.openxmlformats.org/officeDocument/2006/relationships/diagramColors" Target="../diagrams/colors4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Relationship Id="rId14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HRTC-Ideas@dtu.d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99" y="3401294"/>
            <a:ext cx="8722547" cy="2368820"/>
          </a:xfrm>
          <a:solidFill>
            <a:schemeClr val="bg1">
              <a:alpha val="30000"/>
            </a:schemeClr>
          </a:solidFill>
        </p:spPr>
        <p:txBody>
          <a:bodyPr/>
          <a:lstStyle/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806" y="240408"/>
            <a:ext cx="11478070" cy="2047087"/>
          </a:xfrm>
          <a:solidFill>
            <a:schemeClr val="bg1">
              <a:alpha val="30000"/>
            </a:schemeClr>
          </a:solidFill>
        </p:spPr>
        <p:txBody>
          <a:bodyPr anchor="t" anchorCtr="0"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 </a:t>
            </a:r>
            <a:r>
              <a:rPr lang="da-DK" dirty="0"/>
              <a:t>Storage Programme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da-DK" sz="5000" dirty="0">
                <a:solidFill>
                  <a:srgbClr val="000099"/>
                </a:solidFill>
              </a:rPr>
              <a:t/>
            </a:r>
            <a:br>
              <a:rPr lang="da-DK" sz="5000" dirty="0">
                <a:solidFill>
                  <a:srgbClr val="000099"/>
                </a:solidFill>
              </a:rPr>
            </a:br>
            <a:endParaRPr lang="da-DK" sz="2500" dirty="0">
              <a:solidFill>
                <a:srgbClr val="000099"/>
              </a:solidFill>
            </a:endParaRPr>
          </a:p>
        </p:txBody>
      </p:sp>
      <p:sp>
        <p:nvSpPr>
          <p:cNvPr id="4" name="Rektangel 3"/>
          <p:cNvSpPr/>
          <p:nvPr/>
        </p:nvSpPr>
        <p:spPr bwMode="auto">
          <a:xfrm>
            <a:off x="10780203" y="150056"/>
            <a:ext cx="1180254" cy="11636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2676350" y="5312974"/>
            <a:ext cx="914281" cy="91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28" y="6108975"/>
            <a:ext cx="4364834" cy="5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99" y="3401294"/>
            <a:ext cx="8722547" cy="2368820"/>
          </a:xfrm>
          <a:solidFill>
            <a:schemeClr val="bg1">
              <a:alpha val="30000"/>
            </a:schemeClr>
          </a:solidFill>
        </p:spPr>
        <p:txBody>
          <a:bodyPr/>
          <a:lstStyle/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806" y="240408"/>
            <a:ext cx="11478070" cy="2047087"/>
          </a:xfrm>
          <a:solidFill>
            <a:schemeClr val="bg1">
              <a:alpha val="30000"/>
            </a:schemeClr>
          </a:solidFill>
        </p:spPr>
        <p:txBody>
          <a:bodyPr anchor="t" anchorCtr="0"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 </a:t>
            </a:r>
            <a:r>
              <a:rPr lang="da-DK" dirty="0"/>
              <a:t>Storage Programme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da-DK" sz="5000" dirty="0">
                <a:solidFill>
                  <a:schemeClr val="tx1"/>
                </a:solidFill>
              </a:rPr>
              <a:t/>
            </a:r>
            <a:br>
              <a:rPr lang="da-DK" sz="5000" dirty="0">
                <a:solidFill>
                  <a:schemeClr val="tx1"/>
                </a:solidFill>
              </a:rPr>
            </a:br>
            <a:r>
              <a:rPr lang="da-DK" sz="5399" dirty="0"/>
              <a:t>Programme </a:t>
            </a:r>
            <a:r>
              <a:rPr lang="da-DK" sz="5399" dirty="0" smtClean="0"/>
              <a:t>Frame</a:t>
            </a:r>
            <a:endParaRPr lang="da-DK" sz="2500" dirty="0">
              <a:solidFill>
                <a:srgbClr val="000099"/>
              </a:solidFill>
            </a:endParaRPr>
          </a:p>
        </p:txBody>
      </p:sp>
      <p:sp>
        <p:nvSpPr>
          <p:cNvPr id="4" name="Rektangel 3"/>
          <p:cNvSpPr/>
          <p:nvPr/>
        </p:nvSpPr>
        <p:spPr bwMode="auto">
          <a:xfrm>
            <a:off x="10780203" y="150056"/>
            <a:ext cx="1180254" cy="11636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2676350" y="5312974"/>
            <a:ext cx="914281" cy="91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28" y="6108975"/>
            <a:ext cx="4364834" cy="5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04" y="6244424"/>
            <a:ext cx="4364834" cy="50399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 bwMode="auto">
          <a:xfrm>
            <a:off x="10780203" y="150056"/>
            <a:ext cx="1180254" cy="11636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sp>
        <p:nvSpPr>
          <p:cNvPr id="72" name="Rektangel 71"/>
          <p:cNvSpPr/>
          <p:nvPr/>
        </p:nvSpPr>
        <p:spPr bwMode="auto">
          <a:xfrm>
            <a:off x="10660515" y="6254128"/>
            <a:ext cx="1170280" cy="5535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sp>
        <p:nvSpPr>
          <p:cNvPr id="73" name="Rektangel 72"/>
          <p:cNvSpPr/>
          <p:nvPr/>
        </p:nvSpPr>
        <p:spPr bwMode="auto">
          <a:xfrm>
            <a:off x="402283" y="6388982"/>
            <a:ext cx="5028545" cy="3935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645" y="548680"/>
            <a:ext cx="6534150" cy="5543550"/>
          </a:xfrm>
          <a:prstGeom prst="rect">
            <a:avLst/>
          </a:prstGeom>
        </p:spPr>
      </p:pic>
      <p:sp>
        <p:nvSpPr>
          <p:cNvPr id="49" name="TextBox 14"/>
          <p:cNvSpPr txBox="1"/>
          <p:nvPr/>
        </p:nvSpPr>
        <p:spPr>
          <a:xfrm>
            <a:off x="550590" y="260648"/>
            <a:ext cx="11089232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09">
              <a:spcBef>
                <a:spcPts val="432"/>
              </a:spcBef>
            </a:pPr>
            <a:r>
              <a:rPr lang="da-DK" sz="3000" dirty="0" err="1" smtClean="0">
                <a:latin typeface="+mj-lt"/>
                <a:ea typeface="ＭＳ Ｐゴシック"/>
              </a:rPr>
              <a:t>Highlevel</a:t>
            </a:r>
            <a:r>
              <a:rPr lang="da-DK" sz="3000" dirty="0" smtClean="0">
                <a:latin typeface="+mj-lt"/>
                <a:ea typeface="ＭＳ Ｐゴシック"/>
              </a:rPr>
              <a:t> frame for DHRTC CO</a:t>
            </a:r>
            <a:r>
              <a:rPr lang="da-DK" sz="3000" baseline="-25000" dirty="0" smtClean="0">
                <a:latin typeface="+mj-lt"/>
                <a:ea typeface="ＭＳ Ｐゴシック"/>
              </a:rPr>
              <a:t>2</a:t>
            </a:r>
            <a:r>
              <a:rPr lang="da-DK" sz="3000" dirty="0" smtClean="0">
                <a:latin typeface="+mj-lt"/>
                <a:ea typeface="ＭＳ Ｐゴシック"/>
              </a:rPr>
              <a:t> Storage Programme</a:t>
            </a:r>
            <a:endParaRPr lang="en-GB" sz="3000" dirty="0">
              <a:latin typeface="+mj-lt"/>
              <a:ea typeface="ＭＳ Ｐゴシック"/>
            </a:endParaRPr>
          </a:p>
          <a:p>
            <a:pPr defTabSz="914309">
              <a:spcBef>
                <a:spcPts val="432"/>
              </a:spcBef>
            </a:pPr>
            <a:endParaRPr lang="en-GB" sz="3000" dirty="0">
              <a:latin typeface="+mj-lt"/>
              <a:ea typeface="ＭＳ Ｐゴシック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402283" y="1358834"/>
            <a:ext cx="4684811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Research to focus on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storage offshore Denmark in old oil and gas fields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No research in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capture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No research in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transport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No research in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EOR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utilization only included if can be linked to storage in reservoir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Research projects are not to include PhD's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165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09">
              <a:defRPr/>
            </a:pPr>
            <a:fld id="{103EA872-A674-449B-A120-B97244F8E91D}" type="slidenum">
              <a:rPr lang="en-GB" sz="700" b="1">
                <a:solidFill>
                  <a:srgbClr val="FFFFFF"/>
                </a:solidFill>
                <a:latin typeface="Arial"/>
              </a:rPr>
              <a:pPr defTabSz="914309">
                <a:defRPr/>
              </a:pPr>
              <a:t>12</a:t>
            </a:fld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1220641" y="204236"/>
            <a:ext cx="9609516" cy="972589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CO</a:t>
            </a:r>
            <a:r>
              <a:rPr lang="en-GB" baseline="-25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 storage programme – scope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Reduce CCS project cost, uncertainties and environmental impact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10959818" y="132314"/>
            <a:ext cx="978472" cy="11516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ktangel 2"/>
          <p:cNvSpPr/>
          <p:nvPr/>
        </p:nvSpPr>
        <p:spPr bwMode="auto">
          <a:xfrm>
            <a:off x="1220641" y="6476603"/>
            <a:ext cx="4804757" cy="305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7" name="Gruppe 26"/>
          <p:cNvGrpSpPr/>
          <p:nvPr/>
        </p:nvGrpSpPr>
        <p:grpSpPr>
          <a:xfrm>
            <a:off x="67560" y="1365739"/>
            <a:ext cx="3634557" cy="5272544"/>
            <a:chOff x="67568" y="1365470"/>
            <a:chExt cx="3631423" cy="5273231"/>
          </a:xfrm>
        </p:grpSpPr>
        <p:sp>
          <p:nvSpPr>
            <p:cNvPr id="28" name="Rounded Rectangle 14"/>
            <p:cNvSpPr/>
            <p:nvPr/>
          </p:nvSpPr>
          <p:spPr bwMode="auto">
            <a:xfrm>
              <a:off x="490681" y="1365470"/>
              <a:ext cx="2592288" cy="2232248"/>
            </a:xfrm>
            <a:prstGeom prst="roundRect">
              <a:avLst/>
            </a:prstGeom>
            <a:solidFill>
              <a:srgbClr val="171748">
                <a:lumMod val="10000"/>
                <a:lumOff val="90000"/>
              </a:srgbClr>
            </a:solidFill>
            <a:ln w="9525" cap="flat" cmpd="sng" algn="ctr">
              <a:solidFill>
                <a:srgbClr val="99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9988" tIns="46794" rIns="89988" bIns="4679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09">
                <a:spcBef>
                  <a:spcPts val="432"/>
                </a:spcBef>
                <a:defRPr/>
              </a:pPr>
              <a:endParaRPr lang="en-US" kern="0" dirty="0" err="1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1" name="TextBox 19"/>
            <p:cNvSpPr txBox="1"/>
            <p:nvPr/>
          </p:nvSpPr>
          <p:spPr>
            <a:xfrm>
              <a:off x="693961" y="1517093"/>
              <a:ext cx="219521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09">
                <a:spcBef>
                  <a:spcPts val="432"/>
                </a:spcBef>
                <a:defRPr/>
              </a:pPr>
              <a:r>
                <a:rPr lang="en-US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Chalk vs CO</a:t>
              </a:r>
              <a:r>
                <a:rPr lang="en-US" kern="0" baseline="-25000" dirty="0">
                  <a:solidFill>
                    <a:srgbClr val="000000"/>
                  </a:solidFill>
                  <a:latin typeface="Arial"/>
                  <a:ea typeface="ＭＳ Ｐゴシック"/>
                </a:rPr>
                <a:t>2</a:t>
              </a:r>
              <a:r>
                <a:rPr lang="en-US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 storage</a:t>
              </a:r>
            </a:p>
          </p:txBody>
        </p:sp>
        <p:pic>
          <p:nvPicPr>
            <p:cNvPr id="32" name="Billed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045" y="1968650"/>
              <a:ext cx="1786071" cy="1264237"/>
            </a:xfrm>
            <a:prstGeom prst="rect">
              <a:avLst/>
            </a:prstGeom>
          </p:spPr>
        </p:pic>
        <p:graphicFrame>
          <p:nvGraphicFramePr>
            <p:cNvPr id="33" name="Diagram 32"/>
            <p:cNvGraphicFramePr/>
            <p:nvPr>
              <p:extLst>
                <p:ext uri="{D42A27DB-BD31-4B8C-83A1-F6EECF244321}">
                  <p14:modId xmlns:p14="http://schemas.microsoft.com/office/powerpoint/2010/main" val="3164602052"/>
                </p:ext>
              </p:extLst>
            </p:nvPr>
          </p:nvGraphicFramePr>
          <p:xfrm>
            <a:off x="67568" y="3761618"/>
            <a:ext cx="3631423" cy="28770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39" name="Gruppe 38"/>
          <p:cNvGrpSpPr/>
          <p:nvPr/>
        </p:nvGrpSpPr>
        <p:grpSpPr>
          <a:xfrm>
            <a:off x="3769249" y="1365739"/>
            <a:ext cx="3562459" cy="5297579"/>
            <a:chOff x="3848092" y="1365470"/>
            <a:chExt cx="3631423" cy="5298269"/>
          </a:xfrm>
        </p:grpSpPr>
        <p:sp>
          <p:nvSpPr>
            <p:cNvPr id="40" name="Rounded Rectangle 14"/>
            <p:cNvSpPr/>
            <p:nvPr/>
          </p:nvSpPr>
          <p:spPr bwMode="auto">
            <a:xfrm>
              <a:off x="4367014" y="1365470"/>
              <a:ext cx="2592288" cy="2232248"/>
            </a:xfrm>
            <a:prstGeom prst="roundRect">
              <a:avLst/>
            </a:prstGeom>
            <a:solidFill>
              <a:srgbClr val="171748">
                <a:lumMod val="10000"/>
                <a:lumOff val="90000"/>
              </a:srgbClr>
            </a:solidFill>
            <a:ln w="9525" cap="flat" cmpd="sng" algn="ctr">
              <a:solidFill>
                <a:srgbClr val="99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9988" tIns="46794" rIns="89988" bIns="4679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09">
                <a:spcBef>
                  <a:spcPts val="432"/>
                </a:spcBef>
                <a:defRPr/>
              </a:pPr>
              <a:endParaRPr lang="en-US" kern="0" dirty="0" err="1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1" name="TextBox 19"/>
            <p:cNvSpPr txBox="1"/>
            <p:nvPr/>
          </p:nvSpPr>
          <p:spPr>
            <a:xfrm>
              <a:off x="4655046" y="1517093"/>
              <a:ext cx="2304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09">
                <a:spcBef>
                  <a:spcPts val="432"/>
                </a:spcBef>
                <a:defRPr/>
              </a:pPr>
              <a:r>
                <a:rPr lang="en-US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Monitoring – New Ideas</a:t>
              </a:r>
            </a:p>
          </p:txBody>
        </p:sp>
        <p:pic>
          <p:nvPicPr>
            <p:cNvPr id="42" name="Picture 9">
              <a:extLst>
                <a:ext uri="{FF2B5EF4-FFF2-40B4-BE49-F238E27FC236}">
                  <a16:creationId xmlns:a16="http://schemas.microsoft.com/office/drawing/2014/main" id="{2C67812A-AAB5-7947-8A24-E60264AF0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1321"/>
            <a:stretch/>
          </p:blipFill>
          <p:spPr>
            <a:xfrm>
              <a:off x="4512506" y="2095717"/>
              <a:ext cx="2301303" cy="1010102"/>
            </a:xfrm>
            <a:prstGeom prst="rect">
              <a:avLst/>
            </a:prstGeom>
          </p:spPr>
        </p:pic>
        <p:graphicFrame>
          <p:nvGraphicFramePr>
            <p:cNvPr id="43" name="Diagram 42"/>
            <p:cNvGraphicFramePr/>
            <p:nvPr>
              <p:extLst>
                <p:ext uri="{D42A27DB-BD31-4B8C-83A1-F6EECF244321}">
                  <p14:modId xmlns:p14="http://schemas.microsoft.com/office/powerpoint/2010/main" val="1826764786"/>
                </p:ext>
              </p:extLst>
            </p:nvPr>
          </p:nvGraphicFramePr>
          <p:xfrm>
            <a:off x="3848092" y="3786656"/>
            <a:ext cx="3631423" cy="28770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6" name="Rektangel 5"/>
          <p:cNvSpPr/>
          <p:nvPr/>
        </p:nvSpPr>
        <p:spPr bwMode="auto">
          <a:xfrm>
            <a:off x="10725218" y="6356457"/>
            <a:ext cx="1116478" cy="3068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9" name="Gruppe 48"/>
          <p:cNvGrpSpPr/>
          <p:nvPr/>
        </p:nvGrpSpPr>
        <p:grpSpPr>
          <a:xfrm>
            <a:off x="7398840" y="1365739"/>
            <a:ext cx="3673455" cy="5149423"/>
            <a:chOff x="8039422" y="1365470"/>
            <a:chExt cx="3899628" cy="5150094"/>
          </a:xfrm>
        </p:grpSpPr>
        <p:sp>
          <p:nvSpPr>
            <p:cNvPr id="50" name="Rounded Rectangle 13"/>
            <p:cNvSpPr/>
            <p:nvPr/>
          </p:nvSpPr>
          <p:spPr bwMode="auto">
            <a:xfrm>
              <a:off x="8243347" y="1365470"/>
              <a:ext cx="2592288" cy="2232248"/>
            </a:xfrm>
            <a:prstGeom prst="roundRect">
              <a:avLst/>
            </a:prstGeom>
            <a:solidFill>
              <a:srgbClr val="171748">
                <a:lumMod val="10000"/>
                <a:lumOff val="90000"/>
              </a:srgbClr>
            </a:solidFill>
            <a:ln w="9525" cap="flat" cmpd="sng" algn="ctr">
              <a:solidFill>
                <a:srgbClr val="99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9988" tIns="46794" rIns="89988" bIns="4679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09">
                <a:spcBef>
                  <a:spcPts val="432"/>
                </a:spcBef>
                <a:defRPr/>
              </a:pPr>
              <a:endParaRPr lang="en-US" kern="0" dirty="0" err="1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1" name="TextBox 20"/>
            <p:cNvSpPr txBox="1"/>
            <p:nvPr/>
          </p:nvSpPr>
          <p:spPr>
            <a:xfrm>
              <a:off x="8656195" y="1533294"/>
              <a:ext cx="2304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09">
                <a:spcBef>
                  <a:spcPts val="432"/>
                </a:spcBef>
                <a:defRPr/>
              </a:pPr>
              <a:r>
                <a:rPr lang="en-US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Well related issues</a:t>
              </a:r>
            </a:p>
          </p:txBody>
        </p:sp>
        <p:pic>
          <p:nvPicPr>
            <p:cNvPr id="52" name="Billede 51">
              <a:extLst>
                <a:ext uri="{FF2B5EF4-FFF2-40B4-BE49-F238E27FC236}">
                  <a16:creationId xmlns:a16="http://schemas.microsoft.com/office/drawing/2014/main" id="{F254B199-110D-419D-AA83-56916EF70E60}"/>
                </a:ext>
              </a:extLst>
            </p:cNvPr>
            <p:cNvPicPr/>
            <p:nvPr/>
          </p:nvPicPr>
          <p:blipFill rotWithShape="1">
            <a:blip r:embed="rId15"/>
            <a:srcRect t="192" r="380" b="-94"/>
            <a:stretch/>
          </p:blipFill>
          <p:spPr>
            <a:xfrm>
              <a:off x="8761619" y="1947339"/>
              <a:ext cx="1584176" cy="1496573"/>
            </a:xfrm>
            <a:prstGeom prst="rect">
              <a:avLst/>
            </a:prstGeom>
          </p:spPr>
        </p:pic>
        <p:graphicFrame>
          <p:nvGraphicFramePr>
            <p:cNvPr id="53" name="Diagram 52"/>
            <p:cNvGraphicFramePr/>
            <p:nvPr>
              <p:extLst/>
            </p:nvPr>
          </p:nvGraphicFramePr>
          <p:xfrm>
            <a:off x="8039422" y="3786656"/>
            <a:ext cx="3899628" cy="27289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</p:grpSp>
      <p:grpSp>
        <p:nvGrpSpPr>
          <p:cNvPr id="8" name="Gruppe 7"/>
          <p:cNvGrpSpPr/>
          <p:nvPr/>
        </p:nvGrpSpPr>
        <p:grpSpPr>
          <a:xfrm>
            <a:off x="10415686" y="1365739"/>
            <a:ext cx="1224136" cy="2207277"/>
            <a:chOff x="10415686" y="1365739"/>
            <a:chExt cx="1224136" cy="2207277"/>
          </a:xfrm>
        </p:grpSpPr>
        <p:sp>
          <p:nvSpPr>
            <p:cNvPr id="5" name="Afrundet rektangel 4"/>
            <p:cNvSpPr/>
            <p:nvPr/>
          </p:nvSpPr>
          <p:spPr bwMode="auto">
            <a:xfrm>
              <a:off x="10415686" y="1365739"/>
              <a:ext cx="1224136" cy="220727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rPr>
                <a:t>Crazy Ideas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pic>
          <p:nvPicPr>
            <p:cNvPr id="7" name="Billede 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508613" y="1980150"/>
              <a:ext cx="1038282" cy="1431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29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99" y="3401294"/>
            <a:ext cx="8722547" cy="2368820"/>
          </a:xfrm>
          <a:solidFill>
            <a:schemeClr val="bg1">
              <a:alpha val="30000"/>
            </a:schemeClr>
          </a:solidFill>
        </p:spPr>
        <p:txBody>
          <a:bodyPr/>
          <a:lstStyle/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806" y="240408"/>
            <a:ext cx="11478070" cy="2047087"/>
          </a:xfrm>
          <a:solidFill>
            <a:schemeClr val="bg1">
              <a:alpha val="30000"/>
            </a:schemeClr>
          </a:solidFill>
        </p:spPr>
        <p:txBody>
          <a:bodyPr anchor="t" anchorCtr="0"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 </a:t>
            </a:r>
            <a:r>
              <a:rPr lang="da-DK" dirty="0"/>
              <a:t>Storage Programme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da-DK" sz="5000" dirty="0">
                <a:solidFill>
                  <a:schemeClr val="tx1"/>
                </a:solidFill>
              </a:rPr>
              <a:t/>
            </a:r>
            <a:br>
              <a:rPr lang="da-DK" sz="5000" dirty="0">
                <a:solidFill>
                  <a:schemeClr val="tx1"/>
                </a:solidFill>
              </a:rPr>
            </a:br>
            <a:r>
              <a:rPr lang="da-DK" sz="5399" dirty="0" smtClean="0"/>
              <a:t>Submission of </a:t>
            </a:r>
            <a:r>
              <a:rPr lang="da-DK" sz="5399" dirty="0" err="1" smtClean="0"/>
              <a:t>proposals</a:t>
            </a:r>
            <a:endParaRPr lang="da-DK" sz="2500" dirty="0">
              <a:solidFill>
                <a:srgbClr val="000099"/>
              </a:solidFill>
            </a:endParaRPr>
          </a:p>
        </p:txBody>
      </p:sp>
      <p:sp>
        <p:nvSpPr>
          <p:cNvPr id="4" name="Rektangel 3"/>
          <p:cNvSpPr/>
          <p:nvPr/>
        </p:nvSpPr>
        <p:spPr bwMode="auto">
          <a:xfrm>
            <a:off x="10780203" y="150056"/>
            <a:ext cx="1180254" cy="11636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2676350" y="5312974"/>
            <a:ext cx="914281" cy="91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28" y="6108975"/>
            <a:ext cx="4364834" cy="5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410585"/>
          </a:xfrm>
        </p:spPr>
        <p:txBody>
          <a:bodyPr/>
          <a:lstStyle/>
          <a:p>
            <a:r>
              <a:rPr lang="da-DK" dirty="0" smtClean="0"/>
              <a:t>Project </a:t>
            </a:r>
            <a:r>
              <a:rPr lang="da-DK" dirty="0" err="1" smtClean="0"/>
              <a:t>Proposals</a:t>
            </a:r>
            <a:endParaRPr lang="en-GB" dirty="0"/>
          </a:p>
        </p:txBody>
      </p:sp>
      <p:sp>
        <p:nvSpPr>
          <p:cNvPr id="5" name="Tekstfelt 4"/>
          <p:cNvSpPr txBox="1"/>
          <p:nvPr/>
        </p:nvSpPr>
        <p:spPr>
          <a:xfrm>
            <a:off x="224680" y="980728"/>
            <a:ext cx="6264695" cy="44012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21" marR="0" lvl="0" indent="-28572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DHRTC standard application form (homepage)</a:t>
            </a:r>
          </a:p>
          <a:p>
            <a:pPr marL="285721" marR="0" lvl="0" indent="-28572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  <a:p>
            <a:pPr marL="285721" marR="0" lvl="0" indent="-28572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Submit proposals by email to: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  <a:hlinkClick r:id="rId3"/>
              </a:rPr>
              <a:t>DHRTC-Ideas@dtu.dk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with copy to clarsen@dtu.dk</a:t>
            </a:r>
          </a:p>
          <a:p>
            <a:pPr marL="285721" marR="0" lvl="0" indent="-28572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Submission Deadline –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August 13th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  <a:p>
            <a:pPr marL="285721" marR="0" lvl="0" indent="-28572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Response – Tentative October 1st </a:t>
            </a:r>
          </a:p>
          <a:p>
            <a:pPr marL="285721" marR="0" lvl="0" indent="-28572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  <a:p>
            <a:pPr marL="285721" marR="0" lvl="0" indent="-28572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Key to write where the novelty in the project is as we encourage innovative and novel ideas</a:t>
            </a:r>
          </a:p>
          <a:p>
            <a:pPr marL="285721" marR="0" lvl="0" indent="-28572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  <a:p>
            <a:pPr marL="285721" marR="0" lvl="0" indent="-28572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Feasibility studies encouraged for monitoring and Crazy ideas </a:t>
            </a:r>
          </a:p>
          <a:p>
            <a:pPr marL="742921" marR="0" lvl="1" indent="-285721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For crazy ideas 3-4 month duration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245" y="154828"/>
            <a:ext cx="5435783" cy="637051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 bwMode="auto">
          <a:xfrm>
            <a:off x="118542" y="154828"/>
            <a:ext cx="648072" cy="75389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1054646" y="6597352"/>
            <a:ext cx="1080120" cy="1992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2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091" y="345862"/>
            <a:ext cx="10514231" cy="490850"/>
          </a:xfrm>
        </p:spPr>
        <p:txBody>
          <a:bodyPr/>
          <a:lstStyle/>
          <a:p>
            <a:r>
              <a:rPr lang="da-DK" dirty="0" smtClean="0"/>
              <a:t>Project </a:t>
            </a:r>
            <a:r>
              <a:rPr lang="da-DK" dirty="0" err="1" smtClean="0"/>
              <a:t>Proposals</a:t>
            </a:r>
            <a:endParaRPr lang="en-GB" dirty="0"/>
          </a:p>
        </p:txBody>
      </p:sp>
      <p:sp>
        <p:nvSpPr>
          <p:cNvPr id="4" name="Tekstfelt 3"/>
          <p:cNvSpPr txBox="1"/>
          <p:nvPr/>
        </p:nvSpPr>
        <p:spPr>
          <a:xfrm>
            <a:off x="262558" y="980728"/>
            <a:ext cx="109644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1" marR="0" lvl="0" indent="-285721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-80" charset="-128"/>
                <a:cs typeface="+mn-cs"/>
              </a:rPr>
              <a:t>No firm length of proposal</a:t>
            </a:r>
          </a:p>
          <a:p>
            <a:pPr marL="285721" marR="0" lvl="0" indent="-285721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itchFamily="-80" charset="-128"/>
              <a:cs typeface="+mn-cs"/>
            </a:endParaRPr>
          </a:p>
          <a:p>
            <a:pPr marL="285721" marR="0" lvl="0" indent="-285721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-80" charset="-128"/>
                <a:cs typeface="+mn-cs"/>
              </a:rPr>
              <a:t>We might ask questions after submission to ensure we understand the aim correctly</a:t>
            </a:r>
          </a:p>
          <a:p>
            <a:pPr marL="285721" marR="0" lvl="0" indent="-285721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itchFamily="-80" charset="-128"/>
              <a:cs typeface="+mn-cs"/>
            </a:endParaRPr>
          </a:p>
          <a:p>
            <a:pPr marL="285721" marR="0" lvl="0" indent="-285721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-80" charset="-128"/>
                <a:cs typeface="+mn-cs"/>
              </a:rPr>
              <a:t>We are very open to discuss ideas and answer questions in the proposal process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-80" charset="-128"/>
                <a:cs typeface="+mn-cs"/>
              </a:rPr>
              <a:t>(limited in week 29, 30 and 31)</a:t>
            </a:r>
          </a:p>
          <a:p>
            <a:pPr marL="285721" marR="0" lvl="0" indent="-285721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itchFamily="-80" charset="-128"/>
              <a:cs typeface="+mn-cs"/>
            </a:endParaRPr>
          </a:p>
          <a:p>
            <a:pPr marL="285721" marR="0" lvl="0" indent="-285721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-80" charset="-128"/>
                <a:cs typeface="+mn-cs"/>
              </a:rPr>
              <a:t>We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-80" charset="-128"/>
                <a:cs typeface="+mn-cs"/>
              </a:rPr>
              <a:t>like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-80" charset="-128"/>
                <a:cs typeface="+mn-cs"/>
              </a:rPr>
              <a:t> proposals with several partners/disciplines:</a:t>
            </a:r>
          </a:p>
          <a:p>
            <a:pPr marL="1200030" marR="0" lvl="2" indent="-285721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-80" charset="-128"/>
                <a:cs typeface="+mn-cs"/>
              </a:rPr>
              <a:t>If project only makes sense if both parts are made send in a joined proposal</a:t>
            </a:r>
          </a:p>
          <a:p>
            <a:pPr marL="1200030" marR="0" lvl="2" indent="-285721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-80" charset="-128"/>
                <a:cs typeface="+mn-cs"/>
              </a:rPr>
              <a:t>If the projects can be run individually but you would like to corporate send in separate proposals but explain the links</a:t>
            </a:r>
          </a:p>
          <a:p>
            <a:pPr marL="285721" marR="0" lvl="0" indent="-285721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itchFamily="-80" charset="-128"/>
              <a:cs typeface="+mn-cs"/>
            </a:endParaRPr>
          </a:p>
          <a:p>
            <a:pPr marL="285721" marR="0" lvl="0" indent="-285721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-80" charset="-128"/>
                <a:cs typeface="+mn-cs"/>
              </a:rPr>
              <a:t>For some projects it might be a good idea to phase proposal and have check points – we encourage this</a:t>
            </a:r>
          </a:p>
          <a:p>
            <a:pPr marL="285721" marR="0" lvl="0" indent="-285721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itchFamily="-80" charset="-128"/>
              <a:cs typeface="+mn-cs"/>
            </a:endParaRPr>
          </a:p>
          <a:p>
            <a:pPr marR="0" lvl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itchFamily="-80" charset="-128"/>
              <a:cs typeface="+mn-cs"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-80" charset="-128"/>
                <a:cs typeface="+mn-cs"/>
              </a:rPr>
              <a:t>Selection criteria: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Are proposals directed at solving a scope research question and within frame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Novelty within industry and research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(we might seek expert advise)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Cross-Disciplinary Research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We have to be able to build an overall programme which has an impact within the available funding </a:t>
            </a:r>
          </a:p>
          <a:p>
            <a:pPr marL="742921" marR="0" lvl="1" indent="-285721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itchFamily="-80" charset="-128"/>
              <a:cs typeface="+mn-cs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848" y="116632"/>
            <a:ext cx="4439023" cy="151216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 bwMode="auto">
          <a:xfrm>
            <a:off x="190550" y="116632"/>
            <a:ext cx="504056" cy="86409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1054646" y="6669360"/>
            <a:ext cx="1512168" cy="1509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426" y="3861048"/>
            <a:ext cx="1733529" cy="26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</a:pPr>
            <a:fld id="{103EA872-A674-449B-A120-B97244F8E91D}" type="slidenum">
              <a:rPr lang="en-GB">
                <a:latin typeface="Verdana"/>
                <a:ea typeface="ＭＳ Ｐゴシック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GB" dirty="0">
              <a:latin typeface="Verdana"/>
              <a:ea typeface="ＭＳ Ｐゴシック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" y="447"/>
            <a:ext cx="12190994" cy="6857107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479314" y="765053"/>
            <a:ext cx="11231785" cy="1302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09" fontAlgn="auto">
              <a:spcBef>
                <a:spcPts val="432"/>
              </a:spcBef>
              <a:spcAft>
                <a:spcPts val="0"/>
              </a:spcAft>
            </a:pPr>
            <a:r>
              <a:rPr lang="en-GB" sz="3000" dirty="0">
                <a:solidFill>
                  <a:srgbClr val="FFFFFF"/>
                </a:solidFill>
                <a:latin typeface="Verdana"/>
                <a:ea typeface="ＭＳ Ｐゴシック"/>
              </a:rPr>
              <a:t>Cost effective and low risk CO</a:t>
            </a:r>
            <a:r>
              <a:rPr lang="en-GB" sz="3000" baseline="-25000" dirty="0">
                <a:solidFill>
                  <a:srgbClr val="FFFFFF"/>
                </a:solidFill>
                <a:latin typeface="Verdana"/>
                <a:ea typeface="ＭＳ Ｐゴシック"/>
              </a:rPr>
              <a:t>2</a:t>
            </a:r>
            <a:r>
              <a:rPr lang="en-GB" sz="3000" dirty="0">
                <a:solidFill>
                  <a:srgbClr val="FFFFFF"/>
                </a:solidFill>
                <a:latin typeface="Verdana"/>
                <a:ea typeface="ＭＳ Ｐゴシック"/>
              </a:rPr>
              <a:t> storage </a:t>
            </a:r>
          </a:p>
          <a:p>
            <a:pPr algn="ctr" defTabSz="914309" fontAlgn="auto">
              <a:spcBef>
                <a:spcPts val="432"/>
              </a:spcBef>
              <a:spcAft>
                <a:spcPts val="0"/>
              </a:spcAft>
            </a:pPr>
            <a:r>
              <a:rPr lang="en-GB" sz="3000" dirty="0">
                <a:solidFill>
                  <a:srgbClr val="FFFFFF"/>
                </a:solidFill>
                <a:latin typeface="Verdana"/>
                <a:ea typeface="ＭＳ Ｐゴシック"/>
              </a:rPr>
              <a:t>tailored for offshore Denmark</a:t>
            </a:r>
          </a:p>
          <a:p>
            <a:pPr algn="ctr" defTabSz="914309" fontAlgn="auto">
              <a:spcBef>
                <a:spcPts val="432"/>
              </a:spcBef>
              <a:spcAft>
                <a:spcPts val="0"/>
              </a:spcAft>
            </a:pPr>
            <a:endParaRPr lang="en-GB" sz="1800" dirty="0" err="1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354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99" y="3401294"/>
            <a:ext cx="8722547" cy="2368820"/>
          </a:xfrm>
          <a:solidFill>
            <a:schemeClr val="bg1">
              <a:alpha val="30000"/>
            </a:schemeClr>
          </a:solidFill>
        </p:spPr>
        <p:txBody>
          <a:bodyPr/>
          <a:lstStyle/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806" y="240408"/>
            <a:ext cx="11478070" cy="2047087"/>
          </a:xfrm>
          <a:solidFill>
            <a:schemeClr val="bg1">
              <a:alpha val="30000"/>
            </a:schemeClr>
          </a:solidFill>
        </p:spPr>
        <p:txBody>
          <a:bodyPr anchor="t" anchorCtr="0"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 </a:t>
            </a:r>
            <a:r>
              <a:rPr lang="da-DK" dirty="0"/>
              <a:t>Storage Programme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da-DK" sz="5000" dirty="0">
                <a:solidFill>
                  <a:srgbClr val="000099"/>
                </a:solidFill>
              </a:rPr>
              <a:t/>
            </a:r>
            <a:br>
              <a:rPr lang="da-DK" sz="5000" dirty="0">
                <a:solidFill>
                  <a:srgbClr val="000099"/>
                </a:solidFill>
              </a:rPr>
            </a:br>
            <a:r>
              <a:rPr lang="da-DK" sz="5399" dirty="0" err="1"/>
              <a:t>Why</a:t>
            </a:r>
            <a:r>
              <a:rPr lang="da-DK" sz="5399" dirty="0"/>
              <a:t> a CO</a:t>
            </a:r>
            <a:r>
              <a:rPr lang="da-DK" sz="5399" baseline="-25000" dirty="0"/>
              <a:t>2</a:t>
            </a:r>
            <a:r>
              <a:rPr lang="da-DK" sz="5399" dirty="0"/>
              <a:t> Storage Research programme</a:t>
            </a:r>
            <a:endParaRPr lang="da-DK" sz="2500" dirty="0">
              <a:solidFill>
                <a:srgbClr val="000099"/>
              </a:solidFill>
            </a:endParaRPr>
          </a:p>
        </p:txBody>
      </p:sp>
      <p:sp>
        <p:nvSpPr>
          <p:cNvPr id="4" name="Rektangel 3"/>
          <p:cNvSpPr/>
          <p:nvPr/>
        </p:nvSpPr>
        <p:spPr bwMode="auto">
          <a:xfrm>
            <a:off x="10780203" y="150056"/>
            <a:ext cx="1180254" cy="11636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2676350" y="5312974"/>
            <a:ext cx="914281" cy="91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28" y="6108975"/>
            <a:ext cx="4364834" cy="5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303" y="300315"/>
            <a:ext cx="9863811" cy="632532"/>
          </a:xfrm>
          <a:ln>
            <a:noFill/>
          </a:ln>
        </p:spPr>
        <p:txBody>
          <a:bodyPr/>
          <a:lstStyle/>
          <a:p>
            <a:r>
              <a:rPr lang="en-GB" sz="2500" dirty="0"/>
              <a:t>Why CO</a:t>
            </a:r>
            <a:r>
              <a:rPr lang="en-GB" sz="2500" baseline="-25000" dirty="0"/>
              <a:t>2</a:t>
            </a:r>
            <a:r>
              <a:rPr lang="en-GB" sz="2500" dirty="0"/>
              <a:t> Storage in </a:t>
            </a:r>
            <a:r>
              <a:rPr lang="en-GB" sz="2500" dirty="0" smtClean="0"/>
              <a:t>Denmark?</a:t>
            </a:r>
            <a:endParaRPr lang="en-GB" sz="25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61" y="1368941"/>
            <a:ext cx="4722569" cy="165044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Denmark’s climate goal: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70% emission reduction by 2030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Climate neutrality by 2050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0.4 million t/y CO</a:t>
            </a:r>
            <a:r>
              <a:rPr lang="en-GB" sz="1600" baseline="-25000" dirty="0"/>
              <a:t>2</a:t>
            </a:r>
            <a:r>
              <a:rPr lang="en-GB" sz="1600" dirty="0"/>
              <a:t> reduction in 2025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Secure CO</a:t>
            </a:r>
            <a:r>
              <a:rPr lang="en-GB" sz="1600" baseline="-25000" dirty="0"/>
              <a:t>2</a:t>
            </a:r>
            <a:r>
              <a:rPr lang="en-GB" sz="1600" dirty="0"/>
              <a:t> storage by 2025</a:t>
            </a:r>
          </a:p>
          <a:p>
            <a:pPr marL="417558" lvl="2" indent="0">
              <a:buNone/>
            </a:pPr>
            <a:r>
              <a:rPr lang="en-GB" sz="1600" dirty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</a:pPr>
            <a:fld id="{103EA872-A674-449B-A120-B97244F8E91D}" type="slidenum">
              <a:rPr lang="en-GB">
                <a:latin typeface="Verdana"/>
                <a:ea typeface="ＭＳ Ｐゴシック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dirty="0">
              <a:latin typeface="Verdana"/>
              <a:ea typeface="ＭＳ Ｐゴシック"/>
            </a:endParaRPr>
          </a:p>
        </p:txBody>
      </p:sp>
      <p:sp>
        <p:nvSpPr>
          <p:cNvPr id="3" name="Rektangel 2"/>
          <p:cNvSpPr/>
          <p:nvPr/>
        </p:nvSpPr>
        <p:spPr bwMode="auto">
          <a:xfrm>
            <a:off x="10919114" y="114732"/>
            <a:ext cx="992912" cy="1019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386811" y="6389174"/>
            <a:ext cx="11437303" cy="393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862" y="3062357"/>
            <a:ext cx="4886321" cy="3567226"/>
          </a:xfrm>
          <a:prstGeom prst="rect">
            <a:avLst/>
          </a:prstGeom>
        </p:spPr>
      </p:pic>
      <p:pic>
        <p:nvPicPr>
          <p:cNvPr id="7" name="Pladsholder til indhold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366612" y="1368941"/>
            <a:ext cx="6482345" cy="522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923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CO</a:t>
            </a:r>
            <a:r>
              <a:rPr lang="en-GB" baseline="-25000" dirty="0" smtClean="0"/>
              <a:t>2</a:t>
            </a:r>
            <a:r>
              <a:rPr lang="en-GB" dirty="0" smtClean="0"/>
              <a:t> storage in old Oil and Gas fields?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1312" y="1844824"/>
            <a:ext cx="11231785" cy="36721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09" fontAlgn="auto"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000000"/>
                </a:solidFill>
                <a:latin typeface="Verdana"/>
                <a:ea typeface="ＭＳ Ｐゴシック"/>
              </a:rPr>
              <a:t>The depleted </a:t>
            </a:r>
            <a:r>
              <a:rPr lang="en-GB" sz="2000" dirty="0">
                <a:solidFill>
                  <a:srgbClr val="000000"/>
                </a:solidFill>
                <a:latin typeface="Verdana"/>
                <a:ea typeface="ＭＳ Ｐゴシック"/>
              </a:rPr>
              <a:t>reservoirs and </a:t>
            </a:r>
            <a:r>
              <a:rPr lang="en-GB" sz="2000" dirty="0" smtClean="0">
                <a:solidFill>
                  <a:srgbClr val="000000"/>
                </a:solidFill>
                <a:latin typeface="Verdana"/>
                <a:ea typeface="ＭＳ Ｐゴシック"/>
              </a:rPr>
              <a:t>the infrastructure </a:t>
            </a:r>
            <a:r>
              <a:rPr lang="en-GB" sz="2000" dirty="0">
                <a:solidFill>
                  <a:srgbClr val="000000"/>
                </a:solidFill>
                <a:latin typeface="Verdana"/>
                <a:ea typeface="ＭＳ Ｐゴシック"/>
              </a:rPr>
              <a:t>in oil and gas fields represent an opportunity for accelerated implementation of CO</a:t>
            </a:r>
            <a:r>
              <a:rPr lang="en-GB" sz="2000" baseline="-25000" dirty="0">
                <a:solidFill>
                  <a:srgbClr val="000000"/>
                </a:solidFill>
                <a:latin typeface="Verdana"/>
                <a:ea typeface="ＭＳ Ｐゴシック"/>
              </a:rPr>
              <a:t>2</a:t>
            </a:r>
            <a:r>
              <a:rPr lang="en-GB" sz="2000" dirty="0">
                <a:solidFill>
                  <a:srgbClr val="000000"/>
                </a:solidFill>
                <a:latin typeface="Verdana"/>
                <a:ea typeface="ＭＳ Ｐゴシック"/>
              </a:rPr>
              <a:t> storage in </a:t>
            </a:r>
            <a:r>
              <a:rPr lang="en-GB" sz="2000" dirty="0" smtClean="0">
                <a:solidFill>
                  <a:srgbClr val="000000"/>
                </a:solidFill>
                <a:latin typeface="Verdana"/>
                <a:ea typeface="ＭＳ Ｐゴシック"/>
              </a:rPr>
              <a:t>Denmark: </a:t>
            </a:r>
          </a:p>
          <a:p>
            <a:pPr marL="0" indent="0" defTabSz="914309" fontAlgn="auto">
              <a:spcAft>
                <a:spcPts val="0"/>
              </a:spcAft>
              <a:buNone/>
            </a:pPr>
            <a:endParaRPr lang="en-GB" sz="200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indent="0" defTabSz="914309" fontAlgn="auto">
              <a:spcAft>
                <a:spcPts val="0"/>
              </a:spcAft>
              <a:buNone/>
            </a:pPr>
            <a:r>
              <a:rPr lang="da-DK" sz="2000" i="1" dirty="0" smtClean="0">
                <a:solidFill>
                  <a:srgbClr val="000000"/>
                </a:solidFill>
                <a:latin typeface="Verdana"/>
                <a:ea typeface="ＭＳ Ｐゴシック"/>
              </a:rPr>
              <a:t>Storage with:</a:t>
            </a:r>
            <a:endParaRPr lang="en-GB" sz="2000" i="1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228577" indent="-228577" defTabSz="914309" fontAlgn="auto">
              <a:spcAft>
                <a:spcPts val="0"/>
              </a:spcAft>
            </a:pPr>
            <a:r>
              <a:rPr lang="en-GB" sz="2000" i="1" dirty="0">
                <a:solidFill>
                  <a:srgbClr val="000000"/>
                </a:solidFill>
                <a:latin typeface="Verdana"/>
                <a:ea typeface="ＭＳ Ｐゴシック"/>
              </a:rPr>
              <a:t>with a high chance of technical feasibility </a:t>
            </a:r>
          </a:p>
          <a:p>
            <a:pPr marL="228577" indent="-228577" defTabSz="914309" fontAlgn="auto">
              <a:spcAft>
                <a:spcPts val="0"/>
              </a:spcAft>
            </a:pPr>
            <a:r>
              <a:rPr lang="en-GB" sz="2000" i="1" dirty="0">
                <a:solidFill>
                  <a:srgbClr val="000000"/>
                </a:solidFill>
                <a:latin typeface="Verdana"/>
                <a:ea typeface="ＭＳ Ｐゴシック"/>
              </a:rPr>
              <a:t>a large and well described storage capacity </a:t>
            </a:r>
          </a:p>
          <a:p>
            <a:pPr marL="228577" indent="-228577" defTabSz="914309" fontAlgn="auto">
              <a:spcAft>
                <a:spcPts val="0"/>
              </a:spcAft>
            </a:pPr>
            <a:r>
              <a:rPr lang="en-GB" sz="2000" i="1" dirty="0">
                <a:solidFill>
                  <a:srgbClr val="000000"/>
                </a:solidFill>
                <a:latin typeface="Verdana"/>
                <a:ea typeface="ＭＳ Ｐゴシック"/>
              </a:rPr>
              <a:t>decades of accumulated knowledge on subsurface behaviour </a:t>
            </a:r>
          </a:p>
          <a:p>
            <a:pPr marL="228577" indent="-228577" defTabSz="914309" fontAlgn="auto">
              <a:spcAft>
                <a:spcPts val="0"/>
              </a:spcAft>
            </a:pPr>
            <a:r>
              <a:rPr lang="en-GB" sz="2000" i="1" dirty="0">
                <a:solidFill>
                  <a:srgbClr val="000000"/>
                </a:solidFill>
                <a:latin typeface="Verdana"/>
                <a:ea typeface="ＭＳ Ｐゴシック"/>
              </a:rPr>
              <a:t>existing subsurface and surface infrastructure</a:t>
            </a:r>
          </a:p>
          <a:p>
            <a:pPr marL="228577" indent="-228577" defTabSz="914309" fontAlgn="auto">
              <a:spcAft>
                <a:spcPts val="0"/>
              </a:spcAft>
            </a:pPr>
            <a:r>
              <a:rPr lang="en-GB" sz="2000" i="1" dirty="0">
                <a:solidFill>
                  <a:srgbClr val="000000"/>
                </a:solidFill>
                <a:latin typeface="Verdana"/>
                <a:ea typeface="ＭＳ Ｐゴシック"/>
              </a:rPr>
              <a:t>distance to shore and inhabited areas</a:t>
            </a:r>
          </a:p>
          <a:p>
            <a:pPr marL="228577" indent="-228577" defTabSz="914309" fontAlgn="auto">
              <a:spcAft>
                <a:spcPts val="0"/>
              </a:spcAft>
            </a:pPr>
            <a:endParaRPr lang="da-DK" sz="2000" i="1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indent="0" algn="ctr" defTabSz="914309" fontAlgn="auto">
              <a:spcAft>
                <a:spcPts val="0"/>
              </a:spcAft>
              <a:buNone/>
            </a:pPr>
            <a:r>
              <a:rPr lang="en-GB" sz="2000" b="1" i="1" kern="0" dirty="0">
                <a:solidFill>
                  <a:srgbClr val="000000"/>
                </a:solidFill>
                <a:latin typeface="Verdana"/>
                <a:ea typeface="ＭＳ Ｐゴシック"/>
              </a:rPr>
              <a:t>Enabling CO</a:t>
            </a:r>
            <a:r>
              <a:rPr lang="en-GB" sz="2000" b="1" i="1" kern="0" baseline="-25000" dirty="0">
                <a:solidFill>
                  <a:srgbClr val="000000"/>
                </a:solidFill>
                <a:latin typeface="Verdana"/>
                <a:ea typeface="ＭＳ Ｐゴシック"/>
              </a:rPr>
              <a:t>2</a:t>
            </a:r>
            <a:r>
              <a:rPr lang="en-GB" sz="2000" b="1" i="1" kern="0" dirty="0">
                <a:solidFill>
                  <a:srgbClr val="000000"/>
                </a:solidFill>
                <a:latin typeface="Verdana"/>
                <a:ea typeface="ＭＳ Ｐゴシック"/>
              </a:rPr>
              <a:t> Storage +/-10 years before new sites</a:t>
            </a:r>
          </a:p>
          <a:p>
            <a:pPr marL="0" indent="0" defTabSz="914309" fontAlgn="auto">
              <a:spcAft>
                <a:spcPts val="0"/>
              </a:spcAft>
              <a:buNone/>
            </a:pPr>
            <a:endParaRPr lang="en-GB" sz="2000" i="1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indent="0" defTabSz="914309" fontAlgn="auto"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</a:p>
          <a:p>
            <a:pPr marL="0" indent="0" defTabSz="914309" fontAlgn="auto">
              <a:spcAft>
                <a:spcPts val="0"/>
              </a:spcAft>
              <a:buNone/>
            </a:pPr>
            <a:endParaRPr lang="en-GB" sz="150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indent="0" defTabSz="914309" fontAlgn="auto">
              <a:spcAft>
                <a:spcPts val="0"/>
              </a:spcAft>
              <a:buNone/>
            </a:pPr>
            <a:endParaRPr lang="en-GB" sz="210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pic>
        <p:nvPicPr>
          <p:cNvPr id="5" name="Picture 2" descr="Platform of the Culzean project, North Sea, United Kingdom - Exploration &amp;amp; Production - Total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138" y="2997008"/>
            <a:ext cx="3071542" cy="25199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 bwMode="auto">
          <a:xfrm>
            <a:off x="10919114" y="114732"/>
            <a:ext cx="992912" cy="1019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386811" y="6389174"/>
            <a:ext cx="11437303" cy="393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CO</a:t>
            </a:r>
            <a:r>
              <a:rPr lang="en-GB" baseline="-25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 storage projects around the world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19342" y="1613559"/>
            <a:ext cx="4637311" cy="239150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Technology already mature enough for CCS projects around the world, however, there is a need for;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improved cost efficiency</a:t>
            </a:r>
          </a:p>
          <a:p>
            <a:endParaRPr lang="en-GB" dirty="0" smtClean="0"/>
          </a:p>
          <a:p>
            <a:r>
              <a:rPr lang="en-GB" dirty="0" smtClean="0"/>
              <a:t>solutions to specific Danish challenges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" name="Picture 3" descr="M:\CCS\figures\fig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/>
          <a:stretch/>
        </p:blipFill>
        <p:spPr bwMode="auto">
          <a:xfrm>
            <a:off x="262558" y="1613559"/>
            <a:ext cx="6840760" cy="47456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11" name="Rektangel 10"/>
          <p:cNvSpPr/>
          <p:nvPr/>
        </p:nvSpPr>
        <p:spPr bwMode="auto">
          <a:xfrm>
            <a:off x="478582" y="6477000"/>
            <a:ext cx="5256584" cy="30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11174547" y="148616"/>
            <a:ext cx="609291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10565256" y="6374436"/>
            <a:ext cx="1218582" cy="4199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62558" y="6387012"/>
            <a:ext cx="463049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Global CCS Institute. </a:t>
            </a:r>
            <a:r>
              <a:rPr lang="en-US" i="1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Global Status of CCS 2020</a:t>
            </a:r>
            <a:r>
              <a:rPr lang="en-US" dirty="0"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; 2020.</a:t>
            </a:r>
            <a:endParaRPr lang="en-GB" sz="2000" dirty="0">
              <a:effectLst/>
              <a:latin typeface="Franklin Gothic Book" panose="020B0503020102020204" pitchFamily="34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11" y="1966259"/>
            <a:ext cx="7220563" cy="382128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500" dirty="0" smtClean="0"/>
              <a:t>We feel we are optimally placed to make a difference due to:</a:t>
            </a:r>
          </a:p>
          <a:p>
            <a:pPr marL="0" indent="0">
              <a:buNone/>
            </a:pPr>
            <a:endParaRPr lang="en-GB" sz="2500" dirty="0" smtClean="0"/>
          </a:p>
          <a:p>
            <a:r>
              <a:rPr lang="en-GB" sz="2500" dirty="0" smtClean="0"/>
              <a:t>DHRTC’s research network</a:t>
            </a:r>
          </a:p>
          <a:p>
            <a:endParaRPr lang="en-GB" sz="2500" dirty="0" smtClean="0"/>
          </a:p>
          <a:p>
            <a:r>
              <a:rPr lang="en-GB" sz="2500" dirty="0" smtClean="0"/>
              <a:t>DHRTC CO</a:t>
            </a:r>
            <a:r>
              <a:rPr lang="en-GB" sz="2500" baseline="-25000" dirty="0" smtClean="0"/>
              <a:t>2 </a:t>
            </a:r>
            <a:r>
              <a:rPr lang="en-GB" sz="2500" dirty="0" smtClean="0"/>
              <a:t>storage state of the art study </a:t>
            </a:r>
          </a:p>
          <a:p>
            <a:endParaRPr lang="en-GB" sz="2500" dirty="0" smtClean="0"/>
          </a:p>
          <a:p>
            <a:r>
              <a:rPr lang="en-GB" sz="2500" dirty="0" smtClean="0"/>
              <a:t>DHRTC working relation with DUC partners </a:t>
            </a:r>
            <a:endParaRPr lang="en-GB" sz="2500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latin typeface="Verdana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</a:pPr>
            <a:fld id="{103EA872-A674-449B-A120-B97244F8E91D}" type="slidenum">
              <a:rPr lang="en-GB">
                <a:latin typeface="Verdana"/>
                <a:ea typeface="ＭＳ Ｐゴシック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dirty="0">
              <a:latin typeface="Verdana"/>
              <a:ea typeface="ＭＳ Ｐゴシック"/>
            </a:endParaRPr>
          </a:p>
        </p:txBody>
      </p:sp>
      <p:sp>
        <p:nvSpPr>
          <p:cNvPr id="15" name="Pladsholder til dato 1"/>
          <p:cNvSpPr txBox="1">
            <a:spLocks/>
          </p:cNvSpPr>
          <p:nvPr/>
        </p:nvSpPr>
        <p:spPr>
          <a:xfrm>
            <a:off x="121598" y="6540795"/>
            <a:ext cx="1244344" cy="316760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pPr defTabSz="914309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01469" y="554201"/>
            <a:ext cx="11803601" cy="972589"/>
          </a:xfrm>
        </p:spPr>
        <p:txBody>
          <a:bodyPr/>
          <a:lstStyle/>
          <a:p>
            <a:r>
              <a:rPr lang="en-GB" dirty="0" smtClean="0"/>
              <a:t>Why is DHRTC initiating research within CO</a:t>
            </a:r>
            <a:r>
              <a:rPr lang="en-GB" baseline="-25000" dirty="0" smtClean="0"/>
              <a:t>2</a:t>
            </a:r>
            <a:r>
              <a:rPr lang="en-GB" dirty="0" smtClean="0"/>
              <a:t> storage?</a:t>
            </a:r>
            <a:endParaRPr lang="en-GB" dirty="0"/>
          </a:p>
        </p:txBody>
      </p:sp>
      <p:sp>
        <p:nvSpPr>
          <p:cNvPr id="8" name="Rektangel 7"/>
          <p:cNvSpPr/>
          <p:nvPr/>
        </p:nvSpPr>
        <p:spPr bwMode="auto">
          <a:xfrm>
            <a:off x="11050492" y="114732"/>
            <a:ext cx="861534" cy="1019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386811" y="6389174"/>
            <a:ext cx="11437303" cy="393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 rotWithShape="1">
          <a:blip r:embed="rId5"/>
          <a:srcRect t="6945"/>
          <a:stretch/>
        </p:blipFill>
        <p:spPr bwMode="auto">
          <a:xfrm>
            <a:off x="7755353" y="1573976"/>
            <a:ext cx="4447626" cy="531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705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04" y="6244424"/>
            <a:ext cx="4364834" cy="50399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 bwMode="auto">
          <a:xfrm>
            <a:off x="10780203" y="150056"/>
            <a:ext cx="1180254" cy="11636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/>
          </a:p>
        </p:txBody>
      </p:sp>
      <p:sp>
        <p:nvSpPr>
          <p:cNvPr id="5" name="Rektangel 4"/>
          <p:cNvSpPr/>
          <p:nvPr/>
        </p:nvSpPr>
        <p:spPr bwMode="auto">
          <a:xfrm>
            <a:off x="1134386" y="6331340"/>
            <a:ext cx="4507772" cy="330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4495" y="405058"/>
            <a:ext cx="9311161" cy="97258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kern="0"/>
              <a:t>DHRTC CO</a:t>
            </a:r>
            <a:r>
              <a:rPr lang="en-GB" kern="0" baseline="-25000"/>
              <a:t>2</a:t>
            </a:r>
            <a:r>
              <a:rPr lang="en-GB" kern="0"/>
              <a:t> storage programme - Vision</a:t>
            </a:r>
            <a:endParaRPr lang="en-GB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1295" y="4419299"/>
            <a:ext cx="10223805" cy="13881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/>
              <a:t>Enable cost effective and low risk CO</a:t>
            </a:r>
            <a:r>
              <a:rPr lang="en-GB" sz="3000" baseline="-25000" dirty="0"/>
              <a:t>2</a:t>
            </a:r>
            <a:r>
              <a:rPr lang="en-GB" sz="3000" dirty="0"/>
              <a:t> storage </a:t>
            </a:r>
          </a:p>
          <a:p>
            <a:pPr marL="0" indent="0">
              <a:buNone/>
            </a:pPr>
            <a:r>
              <a:rPr lang="en-GB" sz="3000" dirty="0"/>
              <a:t>				Tailored for offshore Denmark</a:t>
            </a:r>
          </a:p>
          <a:p>
            <a:pPr marL="0" indent="0">
              <a:buNone/>
            </a:pPr>
            <a:endParaRPr lang="en-GB" sz="3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9C5916A5-63D9-4578-89E7-3422FF251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6" y="1289278"/>
            <a:ext cx="10657184" cy="29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04" y="6244424"/>
            <a:ext cx="4364834" cy="50399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 bwMode="auto">
          <a:xfrm>
            <a:off x="10780203" y="150056"/>
            <a:ext cx="1180254" cy="11636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1134386" y="6331340"/>
            <a:ext cx="4507772" cy="330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824249705"/>
              </p:ext>
            </p:extLst>
          </p:nvPr>
        </p:nvGraphicFramePr>
        <p:xfrm>
          <a:off x="871924" y="1639999"/>
          <a:ext cx="10295803" cy="41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Nedadgående pil 17"/>
          <p:cNvSpPr/>
          <p:nvPr/>
        </p:nvSpPr>
        <p:spPr bwMode="auto">
          <a:xfrm>
            <a:off x="1951902" y="1313686"/>
            <a:ext cx="334789" cy="323818"/>
          </a:xfrm>
          <a:prstGeom prst="downArrow">
            <a:avLst/>
          </a:prstGeom>
          <a:solidFill>
            <a:srgbClr val="2F3EEA">
              <a:lumMod val="50000"/>
            </a:srgbClr>
          </a:solidFill>
          <a:ln w="9525" cap="flat" cmpd="sng" algn="ctr">
            <a:solidFill>
              <a:srgbClr val="2F3EEA">
                <a:lumMod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>
              <a:spcBef>
                <a:spcPts val="432"/>
              </a:spcBef>
              <a:defRPr/>
            </a:pPr>
            <a:endParaRPr lang="en-GB" kern="0" dirty="0" err="1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" name="Nedadgående pil 18"/>
          <p:cNvSpPr/>
          <p:nvPr/>
        </p:nvSpPr>
        <p:spPr bwMode="auto">
          <a:xfrm>
            <a:off x="1915901" y="2697198"/>
            <a:ext cx="370790" cy="517507"/>
          </a:xfrm>
          <a:prstGeom prst="downArrow">
            <a:avLst/>
          </a:prstGeom>
          <a:solidFill>
            <a:srgbClr val="2F3EEA">
              <a:lumMod val="75000"/>
            </a:srgbClr>
          </a:solidFill>
          <a:ln w="9525" cap="flat" cmpd="sng" algn="ctr">
            <a:solidFill>
              <a:srgbClr val="2F3EEA">
                <a:lumMod val="7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>
              <a:spcBef>
                <a:spcPts val="432"/>
              </a:spcBef>
              <a:defRPr/>
            </a:pPr>
            <a:endParaRPr lang="en-GB" kern="0" dirty="0" err="1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" name="Nedadgående pil 19"/>
          <p:cNvSpPr/>
          <p:nvPr/>
        </p:nvSpPr>
        <p:spPr bwMode="auto">
          <a:xfrm>
            <a:off x="1905108" y="4168577"/>
            <a:ext cx="381584" cy="492870"/>
          </a:xfrm>
          <a:prstGeom prst="downArrow">
            <a:avLst/>
          </a:prstGeom>
          <a:solidFill>
            <a:srgbClr val="2F3EEA">
              <a:lumMod val="75000"/>
            </a:srgbClr>
          </a:solidFill>
          <a:ln w="9525" cap="flat" cmpd="sng" algn="ctr">
            <a:solidFill>
              <a:srgbClr val="2F3EEA">
                <a:lumMod val="7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>
              <a:spcBef>
                <a:spcPts val="432"/>
              </a:spcBef>
              <a:defRPr/>
            </a:pPr>
            <a:endParaRPr lang="en-GB" kern="0" dirty="0" err="1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" name="Nedadgående pil 20"/>
          <p:cNvSpPr/>
          <p:nvPr/>
        </p:nvSpPr>
        <p:spPr bwMode="auto">
          <a:xfrm rot="16200000">
            <a:off x="4230870" y="4489323"/>
            <a:ext cx="337978" cy="719987"/>
          </a:xfrm>
          <a:prstGeom prst="downArrow">
            <a:avLst>
              <a:gd name="adj1" fmla="val 50000"/>
              <a:gd name="adj2" fmla="val 44010"/>
            </a:avLst>
          </a:prstGeom>
          <a:solidFill>
            <a:srgbClr val="2F3EEA">
              <a:lumMod val="75000"/>
            </a:srgbClr>
          </a:solidFill>
          <a:ln w="9525" cap="flat" cmpd="sng" algn="ctr">
            <a:solidFill>
              <a:srgbClr val="2F3EEA">
                <a:lumMod val="7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>
              <a:spcBef>
                <a:spcPts val="432"/>
              </a:spcBef>
              <a:defRPr/>
            </a:pPr>
            <a:endParaRPr lang="en-GB" kern="0" dirty="0" err="1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" name="Nedadgående pil 21"/>
          <p:cNvSpPr/>
          <p:nvPr/>
        </p:nvSpPr>
        <p:spPr bwMode="auto">
          <a:xfrm rot="10800000">
            <a:off x="5263839" y="4211693"/>
            <a:ext cx="337978" cy="406637"/>
          </a:xfrm>
          <a:prstGeom prst="downArrow">
            <a:avLst>
              <a:gd name="adj1" fmla="val 50000"/>
              <a:gd name="adj2" fmla="val 44010"/>
            </a:avLst>
          </a:prstGeom>
          <a:solidFill>
            <a:srgbClr val="2F3EEA">
              <a:lumMod val="75000"/>
            </a:srgbClr>
          </a:solidFill>
          <a:ln w="9525" cap="flat" cmpd="sng" algn="ctr">
            <a:solidFill>
              <a:srgbClr val="2F3EEA">
                <a:lumMod val="7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>
              <a:spcBef>
                <a:spcPts val="432"/>
              </a:spcBef>
              <a:defRPr/>
            </a:pPr>
            <a:endParaRPr lang="en-GB" kern="0" dirty="0" err="1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4399859" y="2938996"/>
            <a:ext cx="3023942" cy="1489681"/>
          </a:xfrm>
          <a:prstGeom prst="ellipse">
            <a:avLst/>
          </a:prstGeom>
          <a:noFill/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>
              <a:spcBef>
                <a:spcPts val="432"/>
              </a:spcBef>
              <a:defRPr/>
            </a:pPr>
            <a:endParaRPr lang="en-GB" kern="0" dirty="0" err="1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Nedadgående pil 23"/>
          <p:cNvSpPr/>
          <p:nvPr/>
        </p:nvSpPr>
        <p:spPr bwMode="auto">
          <a:xfrm rot="10800000">
            <a:off x="5263839" y="2749342"/>
            <a:ext cx="337978" cy="406637"/>
          </a:xfrm>
          <a:prstGeom prst="downArrow">
            <a:avLst>
              <a:gd name="adj1" fmla="val 50000"/>
              <a:gd name="adj2" fmla="val 44010"/>
            </a:avLst>
          </a:prstGeom>
          <a:solidFill>
            <a:srgbClr val="2F3EEA">
              <a:lumMod val="75000"/>
            </a:srgbClr>
          </a:solidFill>
          <a:ln w="9525" cap="flat" cmpd="sng" algn="ctr">
            <a:solidFill>
              <a:srgbClr val="2F3EEA">
                <a:lumMod val="7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>
              <a:spcBef>
                <a:spcPts val="432"/>
              </a:spcBef>
              <a:defRPr/>
            </a:pPr>
            <a:endParaRPr lang="en-GB" kern="0" dirty="0" err="1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" name="Nedadgående pil 25"/>
          <p:cNvSpPr/>
          <p:nvPr/>
        </p:nvSpPr>
        <p:spPr bwMode="auto">
          <a:xfrm rot="16200000">
            <a:off x="7506806" y="1556992"/>
            <a:ext cx="409977" cy="719987"/>
          </a:xfrm>
          <a:prstGeom prst="downArrow">
            <a:avLst>
              <a:gd name="adj1" fmla="val 50000"/>
              <a:gd name="adj2" fmla="val 44010"/>
            </a:avLst>
          </a:prstGeom>
          <a:solidFill>
            <a:srgbClr val="2F3EEA">
              <a:lumMod val="75000"/>
            </a:srgbClr>
          </a:solidFill>
          <a:ln w="9525" cap="flat" cmpd="sng" algn="ctr">
            <a:solidFill>
              <a:srgbClr val="2F3EEA">
                <a:lumMod val="7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>
              <a:spcBef>
                <a:spcPts val="432"/>
              </a:spcBef>
              <a:defRPr/>
            </a:pPr>
            <a:endParaRPr lang="en-GB" kern="0" dirty="0" err="1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Nedadgående pil 26"/>
          <p:cNvSpPr/>
          <p:nvPr/>
        </p:nvSpPr>
        <p:spPr bwMode="auto">
          <a:xfrm>
            <a:off x="8619777" y="2749342"/>
            <a:ext cx="370790" cy="465363"/>
          </a:xfrm>
          <a:prstGeom prst="downArrow">
            <a:avLst/>
          </a:prstGeom>
          <a:solidFill>
            <a:srgbClr val="2F3EEA">
              <a:lumMod val="75000"/>
            </a:srgbClr>
          </a:solidFill>
          <a:ln w="9525" cap="flat" cmpd="sng" algn="ctr">
            <a:solidFill>
              <a:srgbClr val="2F3EEA">
                <a:lumMod val="7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89988" tIns="46794" rIns="89988" bIns="46794" numCol="1" rtlCol="0" anchor="ctr" anchorCtr="0" compatLnSpc="1">
            <a:prstTxWarp prst="textNoShape">
              <a:avLst/>
            </a:prstTxWarp>
          </a:bodyPr>
          <a:lstStyle/>
          <a:p>
            <a:pPr algn="ctr" defTabSz="914309">
              <a:spcBef>
                <a:spcPts val="432"/>
              </a:spcBef>
              <a:defRPr/>
            </a:pPr>
            <a:endParaRPr lang="en-GB" kern="0" dirty="0" err="1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1225329" y="417158"/>
            <a:ext cx="10145002" cy="97258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defTabSz="914309"/>
            <a:r>
              <a:rPr lang="en-GB" kern="0" dirty="0">
                <a:latin typeface="Verdana"/>
                <a:ea typeface="ＭＳ Ｐゴシック"/>
              </a:rPr>
              <a:t>Process – CO</a:t>
            </a:r>
            <a:r>
              <a:rPr lang="en-GB" kern="0" baseline="-25000" dirty="0">
                <a:latin typeface="Verdana"/>
                <a:ea typeface="ＭＳ Ｐゴシック"/>
              </a:rPr>
              <a:t>2</a:t>
            </a:r>
            <a:r>
              <a:rPr lang="en-GB" kern="0" dirty="0">
                <a:latin typeface="Verdana"/>
                <a:ea typeface="ＭＳ Ｐゴシック"/>
              </a:rPr>
              <a:t> Storage Programme Initiation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10780203" y="6331340"/>
            <a:ext cx="1050592" cy="4170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04" y="6244424"/>
            <a:ext cx="4364834" cy="50399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 bwMode="auto">
          <a:xfrm>
            <a:off x="10780203" y="150056"/>
            <a:ext cx="1180254" cy="11636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/>
          </a:p>
        </p:txBody>
      </p:sp>
      <p:sp>
        <p:nvSpPr>
          <p:cNvPr id="2" name="Rektangel 1"/>
          <p:cNvSpPr/>
          <p:nvPr/>
        </p:nvSpPr>
        <p:spPr bwMode="auto">
          <a:xfrm>
            <a:off x="1134386" y="6331340"/>
            <a:ext cx="4507772" cy="330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 txBox="1">
            <a:spLocks/>
          </p:cNvSpPr>
          <p:nvPr/>
        </p:nvSpPr>
        <p:spPr>
          <a:xfrm>
            <a:off x="1774495" y="426518"/>
            <a:ext cx="9311161" cy="5545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kern="0" dirty="0" err="1">
                <a:solidFill>
                  <a:schemeClr val="tx1"/>
                </a:solidFill>
              </a:rPr>
              <a:t>Aim</a:t>
            </a:r>
            <a:r>
              <a:rPr lang="da-DK" kern="0" dirty="0">
                <a:solidFill>
                  <a:schemeClr val="tx1"/>
                </a:solidFill>
              </a:rPr>
              <a:t> of CO</a:t>
            </a:r>
            <a:r>
              <a:rPr lang="da-DK" kern="0" baseline="-25000" dirty="0">
                <a:solidFill>
                  <a:schemeClr val="tx1"/>
                </a:solidFill>
              </a:rPr>
              <a:t>2</a:t>
            </a:r>
            <a:r>
              <a:rPr lang="da-DK" kern="0" dirty="0">
                <a:solidFill>
                  <a:schemeClr val="tx1"/>
                </a:solidFill>
              </a:rPr>
              <a:t> Storage </a:t>
            </a:r>
            <a:r>
              <a:rPr lang="da-DK" kern="0" dirty="0" err="1" smtClean="0">
                <a:solidFill>
                  <a:schemeClr val="tx1"/>
                </a:solidFill>
              </a:rPr>
              <a:t>Ideation</a:t>
            </a:r>
            <a:r>
              <a:rPr lang="da-DK" kern="0" dirty="0" smtClean="0">
                <a:solidFill>
                  <a:schemeClr val="tx1"/>
                </a:solidFill>
              </a:rPr>
              <a:t> </a:t>
            </a:r>
            <a:r>
              <a:rPr lang="da-DK" kern="0" dirty="0">
                <a:solidFill>
                  <a:schemeClr val="tx1"/>
                </a:solidFill>
              </a:rPr>
              <a:t>Workshop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 txBox="1">
            <a:spLocks/>
          </p:cNvSpPr>
          <p:nvPr/>
        </p:nvSpPr>
        <p:spPr>
          <a:xfrm>
            <a:off x="694607" y="1341040"/>
            <a:ext cx="10810346" cy="4544986"/>
          </a:xfrm>
          <a:prstGeom prst="rect">
            <a:avLst/>
          </a:prstGeom>
        </p:spPr>
        <p:txBody>
          <a:bodyPr/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00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b="1" kern="0" dirty="0"/>
          </a:p>
          <a:p>
            <a:pPr marL="0" indent="0">
              <a:buNone/>
            </a:pPr>
            <a:r>
              <a:rPr lang="en-GB" b="1" kern="0" dirty="0" smtClean="0"/>
              <a:t>Generate Ideas for research projects which can answer the research questions within the given frame:</a:t>
            </a:r>
            <a:endParaRPr lang="en-GB" b="1" kern="0" dirty="0"/>
          </a:p>
          <a:p>
            <a:pPr marL="379412" lvl="1" indent="0">
              <a:buNone/>
            </a:pPr>
            <a:endParaRPr lang="da-DK" b="1" kern="0" dirty="0" smtClean="0"/>
          </a:p>
          <a:p>
            <a:pPr marL="379412" lvl="1" indent="0">
              <a:buNone/>
            </a:pPr>
            <a:endParaRPr lang="da-DK" b="1" kern="0" dirty="0"/>
          </a:p>
          <a:p>
            <a:pPr marL="379412" lvl="1" indent="0">
              <a:buNone/>
            </a:pPr>
            <a:endParaRPr lang="en-GB" b="1" kern="0" dirty="0"/>
          </a:p>
          <a:p>
            <a:pPr lvl="2"/>
            <a:r>
              <a:rPr lang="en-GB" i="1" kern="0" dirty="0" smtClean="0"/>
              <a:t>Understand selected challenges, questions and frame</a:t>
            </a:r>
            <a:endParaRPr lang="en-GB" i="1" kern="0" dirty="0"/>
          </a:p>
          <a:p>
            <a:pPr lvl="2"/>
            <a:r>
              <a:rPr lang="da-DK" i="1" kern="0" dirty="0" smtClean="0"/>
              <a:t>Generate research </a:t>
            </a:r>
            <a:r>
              <a:rPr lang="da-DK" i="1" kern="0" dirty="0" err="1" smtClean="0"/>
              <a:t>ideas</a:t>
            </a:r>
            <a:endParaRPr lang="en-GB" i="1" kern="0" dirty="0"/>
          </a:p>
          <a:p>
            <a:pPr lvl="2"/>
            <a:r>
              <a:rPr lang="da-DK" i="1" kern="0" dirty="0" err="1" smtClean="0"/>
              <a:t>Create</a:t>
            </a:r>
            <a:r>
              <a:rPr lang="da-DK" i="1" kern="0" dirty="0" smtClean="0"/>
              <a:t> </a:t>
            </a:r>
            <a:r>
              <a:rPr lang="da-DK" i="1" kern="0" dirty="0" err="1" smtClean="0"/>
              <a:t>cross</a:t>
            </a:r>
            <a:r>
              <a:rPr lang="da-DK" i="1" kern="0" dirty="0" smtClean="0"/>
              <a:t> </a:t>
            </a:r>
            <a:r>
              <a:rPr lang="da-DK" i="1" kern="0" dirty="0" err="1" smtClean="0"/>
              <a:t>discipline</a:t>
            </a:r>
            <a:r>
              <a:rPr lang="da-DK" i="1" kern="0" dirty="0" smtClean="0"/>
              <a:t>/</a:t>
            </a:r>
            <a:r>
              <a:rPr lang="da-DK" i="1" kern="0" dirty="0" err="1" smtClean="0"/>
              <a:t>university</a:t>
            </a:r>
            <a:r>
              <a:rPr lang="da-DK" i="1" kern="0" dirty="0" smtClean="0"/>
              <a:t> </a:t>
            </a:r>
            <a:r>
              <a:rPr lang="da-DK" i="1" kern="0" dirty="0" err="1" smtClean="0"/>
              <a:t>ideas</a:t>
            </a:r>
            <a:r>
              <a:rPr lang="da-DK" i="1" kern="0" dirty="0" smtClean="0"/>
              <a:t> and </a:t>
            </a:r>
            <a:r>
              <a:rPr lang="da-DK" i="1" kern="0" dirty="0" err="1" smtClean="0"/>
              <a:t>network</a:t>
            </a:r>
            <a:endParaRPr lang="en-GB" i="1" kern="0" dirty="0"/>
          </a:p>
          <a:p>
            <a:pPr marL="215978" lvl="1" indent="0">
              <a:buNone/>
            </a:pPr>
            <a:endParaRPr lang="en-GB" b="1" kern="0" dirty="0"/>
          </a:p>
          <a:p>
            <a:pPr marL="0" indent="0">
              <a:buNone/>
            </a:pPr>
            <a:endParaRPr lang="en-GB" b="1" kern="0" dirty="0"/>
          </a:p>
        </p:txBody>
      </p:sp>
      <p:sp>
        <p:nvSpPr>
          <p:cNvPr id="3" name="Rektangel 2"/>
          <p:cNvSpPr/>
          <p:nvPr/>
        </p:nvSpPr>
        <p:spPr bwMode="auto">
          <a:xfrm>
            <a:off x="10780204" y="6331340"/>
            <a:ext cx="995735" cy="330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6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1_Inst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6822015789305408","enableDocumentContentUpdater":true,"version":"1.2"}]]></TemplafySlideTemplateConfiguration>
</file>

<file path=customXml/item5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6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Props1.xml><?xml version="1.0" encoding="utf-8"?>
<ds:datastoreItem xmlns:ds="http://schemas.openxmlformats.org/officeDocument/2006/customXml" ds:itemID="{8824F5C3-38D9-42B8-990B-322CCE5E2B30}">
  <ds:schemaRefs/>
</ds:datastoreItem>
</file>

<file path=customXml/itemProps2.xml><?xml version="1.0" encoding="utf-8"?>
<ds:datastoreItem xmlns:ds="http://schemas.openxmlformats.org/officeDocument/2006/customXml" ds:itemID="{3491044D-63CD-4FE4-A7D9-4E597BED7BC0}">
  <ds:schemaRefs/>
</ds:datastoreItem>
</file>

<file path=customXml/itemProps3.xml><?xml version="1.0" encoding="utf-8"?>
<ds:datastoreItem xmlns:ds="http://schemas.openxmlformats.org/officeDocument/2006/customXml" ds:itemID="{97AC7495-8239-428C-B603-90F41BED61BD}">
  <ds:schemaRefs/>
</ds:datastoreItem>
</file>

<file path=customXml/itemProps4.xml><?xml version="1.0" encoding="utf-8"?>
<ds:datastoreItem xmlns:ds="http://schemas.openxmlformats.org/officeDocument/2006/customXml" ds:itemID="{E006ABF6-A982-4461-AA79-154EEA75E258}">
  <ds:schemaRefs/>
</ds:datastoreItem>
</file>

<file path=customXml/itemProps5.xml><?xml version="1.0" encoding="utf-8"?>
<ds:datastoreItem xmlns:ds="http://schemas.openxmlformats.org/officeDocument/2006/customXml" ds:itemID="{05DC2B94-7C1B-4C14-83B0-9CD2A82C27E0}">
  <ds:schemaRefs/>
</ds:datastoreItem>
</file>

<file path=customXml/itemProps6.xml><?xml version="1.0" encoding="utf-8"?>
<ds:datastoreItem xmlns:ds="http://schemas.openxmlformats.org/officeDocument/2006/customXml" ds:itemID="{1334258C-C3E7-4029-A615-C886A240FB1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1543</TotalTime>
  <Words>720</Words>
  <Application>Microsoft Office PowerPoint</Application>
  <PresentationFormat>Custom</PresentationFormat>
  <Paragraphs>156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Franklin Gothic Book</vt:lpstr>
      <vt:lpstr>Times New Roman</vt:lpstr>
      <vt:lpstr>Verdana</vt:lpstr>
      <vt:lpstr>Wingdings</vt:lpstr>
      <vt:lpstr>Yu Mincho</vt:lpstr>
      <vt:lpstr>Blank</vt:lpstr>
      <vt:lpstr>1_Institute</vt:lpstr>
      <vt:lpstr>CO2 Storage Programme   </vt:lpstr>
      <vt:lpstr>CO2 Storage Programme   Why a CO2 Storage Research programme</vt:lpstr>
      <vt:lpstr>Why CO2 Storage in Denmark?</vt:lpstr>
      <vt:lpstr>Why CO2 storage in old Oil and Gas fields?</vt:lpstr>
      <vt:lpstr>CO2 storage projects around the world</vt:lpstr>
      <vt:lpstr>Why is DHRTC initiating research within CO2 storage?</vt:lpstr>
      <vt:lpstr>PowerPoint Presentation</vt:lpstr>
      <vt:lpstr>PowerPoint Presentation</vt:lpstr>
      <vt:lpstr>PowerPoint Presentation</vt:lpstr>
      <vt:lpstr>CO2 Storage Programme   Programme Frame</vt:lpstr>
      <vt:lpstr>PowerPoint Presentation</vt:lpstr>
      <vt:lpstr>CO2 storage programme – scope Reduce CCS project cost, uncertainties and environmental impact</vt:lpstr>
      <vt:lpstr>CO2 Storage Programme   Submission of proposals</vt:lpstr>
      <vt:lpstr>Project Proposals</vt:lpstr>
      <vt:lpstr>Project Proposals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Charlotte Nørgaard Larsen</dc:creator>
  <cp:lastModifiedBy>Maria Engkebølle</cp:lastModifiedBy>
  <cp:revision>120</cp:revision>
  <dcterms:created xsi:type="dcterms:W3CDTF">2021-03-26T11:41:47Z</dcterms:created>
  <dcterms:modified xsi:type="dcterms:W3CDTF">2021-06-23T12:56:46Z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</Properties>
</file>